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1" r:id="rId4"/>
    <p:sldId id="288" r:id="rId5"/>
    <p:sldId id="289" r:id="rId6"/>
    <p:sldId id="290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70" r:id="rId22"/>
    <p:sldId id="373" r:id="rId23"/>
    <p:sldId id="292" r:id="rId24"/>
    <p:sldId id="374" r:id="rId25"/>
    <p:sldId id="375" r:id="rId26"/>
    <p:sldId id="376" r:id="rId27"/>
    <p:sldId id="372" r:id="rId28"/>
    <p:sldId id="291" r:id="rId29"/>
    <p:sldId id="377" r:id="rId30"/>
    <p:sldId id="378" r:id="rId31"/>
    <p:sldId id="379" r:id="rId32"/>
    <p:sldId id="293" r:id="rId33"/>
    <p:sldId id="381" r:id="rId34"/>
    <p:sldId id="392" r:id="rId35"/>
    <p:sldId id="391" r:id="rId36"/>
    <p:sldId id="384" r:id="rId37"/>
    <p:sldId id="383" r:id="rId38"/>
    <p:sldId id="385" r:id="rId39"/>
    <p:sldId id="386" r:id="rId40"/>
    <p:sldId id="389" r:id="rId41"/>
    <p:sldId id="387" r:id="rId42"/>
    <p:sldId id="388" r:id="rId43"/>
    <p:sldId id="390" r:id="rId44"/>
    <p:sldId id="393" r:id="rId45"/>
    <p:sldId id="39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87927" autoAdjust="0"/>
  </p:normalViewPr>
  <p:slideViewPr>
    <p:cSldViewPr snapToGrid="0">
      <p:cViewPr varScale="1">
        <p:scale>
          <a:sx n="65" d="100"/>
          <a:sy n="65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-48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h9231/221989350922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naver.com/th9231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ng.tistory.com/entry/Mean-Squared-Error-VS-Cross-Entropy-Erro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4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6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1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하위 클래스에 특정한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반드시 존재하도록 강제한다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클래스를 작성할 때 기본이 되는 틀을 제공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메서드는 메서드의 이름과 입출력에 대한 정의만 있고 그 내용은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 </a:t>
            </a:r>
            <a:r>
              <a:rPr lang="en-US" altLang="ko-K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사물이나 시스템 간에 소통이 가능하게 하도록 설계한 상호작용 방식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 분리 원칙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(Interface segregation principle)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정의는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클래스가 사용하지 않을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메소드에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의존할 것을 강요하면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안된다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의존이라는 말은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가진다는 것으로 보면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클래스가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사용하지도 않을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메소드를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가지도록 강제하지 말라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뜻입니다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추상 클래스를 상속 받으면 자식 클래스는 추상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메소드들을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반드시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오버라이딩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해야 한다고 배웠었죠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추상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메소드를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반드시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오버라이딩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해야 하는 것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바로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가지도록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이제부터는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추상 클래스를 인터페이스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부르겠습니다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인터페이스를 구현한 클래스가 어떤 기능의 메서드를 제공하는지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제공할지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인터페이스에서 약속한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명세대로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구현한 클래스 생성</a:t>
            </a:r>
          </a:p>
          <a:p>
            <a:r>
              <a:rPr lang="ko-KR" altLang="en-US" b="1" baseline="0" dirty="0" err="1" smtClean="0"/>
              <a:t>다형성</a:t>
            </a:r>
            <a:endParaRPr lang="en-US" altLang="ko-KR" b="1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6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9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63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err="1" smtClean="0"/>
              <a:t>init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아무일도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안일어남</a:t>
            </a:r>
            <a:endParaRPr lang="en-US" altLang="ko-KR" b="1" baseline="0" dirty="0" smtClean="0"/>
          </a:p>
          <a:p>
            <a:r>
              <a:rPr lang="ko-KR" altLang="en-US" b="1" baseline="0" dirty="0" smtClean="0"/>
              <a:t>상류에서 내려온 미분 그대로 하류로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https://techblog-history-younghunjo1.tistory.com/508 - </a:t>
            </a:r>
            <a:r>
              <a:rPr lang="ko-KR" altLang="en-US" b="0" baseline="0" dirty="0" err="1" smtClean="0"/>
              <a:t>역전파</a:t>
            </a:r>
            <a:r>
              <a:rPr lang="ko-KR" altLang="en-US" b="0" baseline="0" dirty="0" smtClean="0"/>
              <a:t> </a:t>
            </a:r>
            <a:r>
              <a:rPr lang="ko-KR" altLang="en-US" b="0" baseline="0" dirty="0" err="1" smtClean="0"/>
              <a:t>수동말고</a:t>
            </a:r>
            <a:r>
              <a:rPr lang="ko-KR" altLang="en-US" b="0" baseline="0" dirty="0" smtClean="0"/>
              <a:t> 자동 만들어보기</a:t>
            </a:r>
            <a:r>
              <a:rPr lang="en-US" altLang="ko-KR" b="0" baseline="0" dirty="0" smtClean="0"/>
              <a:t>(</a:t>
            </a:r>
            <a:r>
              <a:rPr lang="ko-KR" altLang="en-US" b="0" baseline="0" dirty="0" smtClean="0"/>
              <a:t>반복적으로 메서드 호출 </a:t>
            </a:r>
            <a:r>
              <a:rPr lang="ko-KR" altLang="en-US" b="0" baseline="0" dirty="0" err="1" smtClean="0"/>
              <a:t>안해도됨</a:t>
            </a:r>
            <a:r>
              <a:rPr lang="en-US" altLang="ko-KR" b="0" baseline="0" dirty="0" smtClean="0"/>
              <a:t>-</a:t>
            </a:r>
          </a:p>
          <a:p>
            <a:r>
              <a:rPr lang="en-US" altLang="ko-KR" dirty="0" smtClean="0">
                <a:effectLst/>
              </a:rPr>
              <a:t>round() </a:t>
            </a:r>
            <a:r>
              <a:rPr lang="ko-KR" altLang="en-US" dirty="0" smtClean="0">
                <a:effectLst/>
              </a:rPr>
              <a:t>함수는 끝자리가 </a:t>
            </a:r>
            <a:r>
              <a:rPr lang="en-US" altLang="ko-KR" dirty="0" smtClean="0">
                <a:effectLst/>
              </a:rPr>
              <a:t>0</a:t>
            </a:r>
            <a:r>
              <a:rPr lang="ko-KR" altLang="en-US" dirty="0" smtClean="0">
                <a:effectLst/>
              </a:rPr>
              <a:t>이면 출력을 하지 않는 문제가 있습니다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출력형식을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엄격하게 준수하려면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format()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예컨대 </a:t>
            </a:r>
            <a:r>
              <a:rPr lang="en-US" altLang="ko-KR" dirty="0" smtClean="0">
                <a:effectLst/>
              </a:rPr>
              <a:t>round(3.141592, 2)</a:t>
            </a:r>
            <a:r>
              <a:rPr lang="ko-KR" altLang="en-US" dirty="0" smtClean="0">
                <a:effectLst/>
              </a:rPr>
              <a:t>는 </a:t>
            </a:r>
            <a:r>
              <a:rPr lang="en-US" altLang="ko-KR" dirty="0" smtClean="0">
                <a:effectLst/>
              </a:rPr>
              <a:t>3.14</a:t>
            </a:r>
            <a:r>
              <a:rPr lang="ko-KR" altLang="en-US" dirty="0" smtClean="0">
                <a:effectLst/>
              </a:rPr>
              <a:t>를 출력하지만</a:t>
            </a:r>
            <a:r>
              <a:rPr lang="en-US" altLang="ko-KR" dirty="0" smtClean="0">
                <a:effectLst/>
              </a:rPr>
              <a:t>, round(3.101592, 2)</a:t>
            </a:r>
            <a:r>
              <a:rPr lang="ko-KR" altLang="en-US" dirty="0" smtClean="0">
                <a:effectLst/>
              </a:rPr>
              <a:t>는 </a:t>
            </a:r>
            <a:r>
              <a:rPr lang="en-US" altLang="ko-KR" dirty="0" smtClean="0">
                <a:effectLst/>
              </a:rPr>
              <a:t>3.1</a:t>
            </a:r>
            <a:r>
              <a:rPr lang="ko-KR" altLang="en-US" dirty="0" smtClean="0">
                <a:effectLst/>
              </a:rPr>
              <a:t>을 출력합니다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아무것도 넣지 않는다면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3.1311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소수점이 들어갔을 때 소수점 첫째 자리에서 바로 반올림이 되어서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값이 나오게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6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18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0 </a:t>
            </a:r>
            <a:r>
              <a:rPr lang="ko-KR" altLang="en-US" b="0" baseline="0" dirty="0" smtClean="0"/>
              <a:t>이하인 </a:t>
            </a:r>
            <a:r>
              <a:rPr lang="ko-KR" altLang="en-US" b="1" baseline="0" dirty="0" smtClean="0"/>
              <a:t>인덱스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true, or false, </a:t>
            </a:r>
            <a:r>
              <a:rPr lang="ko-KR" altLang="en-US" b="0" baseline="0" dirty="0" smtClean="0"/>
              <a:t>그럼 </a:t>
            </a:r>
            <a:r>
              <a:rPr lang="ko-KR" altLang="en-US" b="1" baseline="0" dirty="0" smtClean="0"/>
              <a:t>형상은 똑같은데 </a:t>
            </a:r>
            <a:r>
              <a:rPr lang="en-US" altLang="ko-KR" b="0" baseline="0" dirty="0" smtClean="0"/>
              <a:t>bool</a:t>
            </a:r>
            <a:r>
              <a:rPr lang="ko-KR" altLang="en-US" b="0" baseline="0" dirty="0" smtClean="0"/>
              <a:t>값으로 있겠네</a:t>
            </a:r>
            <a:r>
              <a:rPr lang="en-US" altLang="ko-KR" b="0" baseline="0" dirty="0" smtClean="0"/>
              <a:t> </a:t>
            </a:r>
          </a:p>
          <a:p>
            <a:r>
              <a:rPr lang="ko-KR" altLang="en-US" b="0" baseline="0" dirty="0" smtClean="0"/>
              <a:t>입력은 변하면 안되니까 </a:t>
            </a:r>
            <a:r>
              <a:rPr lang="en-US" altLang="ko-KR" b="0" baseline="0" dirty="0" smtClean="0"/>
              <a:t>deep copy</a:t>
            </a:r>
            <a:r>
              <a:rPr lang="ko-KR" altLang="en-US" b="0" baseline="0" dirty="0" smtClean="0"/>
              <a:t>해서 몇 개 </a:t>
            </a:r>
            <a:r>
              <a:rPr lang="en-US" altLang="ko-KR" b="0" baseline="0" dirty="0" smtClean="0"/>
              <a:t>0</a:t>
            </a:r>
            <a:r>
              <a:rPr lang="ko-KR" altLang="en-US" b="0" baseline="0" dirty="0" smtClean="0"/>
              <a:t>으로 </a:t>
            </a:r>
            <a:r>
              <a:rPr lang="en-US" altLang="ko-KR" b="0" baseline="0" dirty="0" smtClean="0"/>
              <a:t>-&gt; y</a:t>
            </a:r>
            <a:r>
              <a:rPr lang="ko-KR" altLang="en-US" b="0" baseline="0" dirty="0" smtClean="0"/>
              <a:t>값</a:t>
            </a:r>
            <a:endParaRPr lang="en-US" altLang="ko-KR" b="0" baseline="0" dirty="0" smtClean="0"/>
          </a:p>
          <a:p>
            <a:r>
              <a:rPr lang="ko-KR" altLang="en-US" b="1" baseline="0" dirty="0" smtClean="0"/>
              <a:t>이거 </a:t>
            </a:r>
            <a:r>
              <a:rPr lang="en-US" altLang="ko-KR" b="1" baseline="0" dirty="0" err="1" smtClean="0"/>
              <a:t>batchsize</a:t>
            </a:r>
            <a:r>
              <a:rPr lang="ko-KR" altLang="en-US" b="1" baseline="0" dirty="0" smtClean="0"/>
              <a:t>로 </a:t>
            </a:r>
            <a:r>
              <a:rPr lang="en-US" altLang="ko-KR" b="1" baseline="0" dirty="0" err="1" smtClean="0"/>
              <a:t>traindata</a:t>
            </a:r>
            <a:r>
              <a:rPr lang="ko-KR" altLang="en-US" b="1" baseline="0" dirty="0" smtClean="0"/>
              <a:t>뽑을 때는  </a:t>
            </a:r>
            <a:r>
              <a:rPr lang="en-US" altLang="ko-KR" b="1" baseline="0" dirty="0" err="1" smtClean="0"/>
              <a:t>train_data</a:t>
            </a:r>
            <a:r>
              <a:rPr lang="en-US" altLang="ko-KR" b="1" baseline="0" dirty="0" smtClean="0"/>
              <a:t>[</a:t>
            </a:r>
            <a:r>
              <a:rPr lang="en-US" altLang="ko-KR" b="1" baseline="0" dirty="0" err="1" smtClean="0"/>
              <a:t>batch_mask</a:t>
            </a:r>
            <a:r>
              <a:rPr lang="en-US" altLang="ko-KR" b="1" baseline="0" dirty="0" smtClean="0"/>
              <a:t>] </a:t>
            </a:r>
            <a:r>
              <a:rPr lang="ko-KR" altLang="en-US" b="1" baseline="0" dirty="0" smtClean="0"/>
              <a:t>이고</a:t>
            </a:r>
            <a:r>
              <a:rPr lang="en-US" altLang="ko-KR" b="1" baseline="0" dirty="0" smtClean="0"/>
              <a:t>, </a:t>
            </a:r>
            <a:r>
              <a:rPr lang="en-US" altLang="ko-KR" b="1" baseline="0" dirty="0" err="1" smtClean="0"/>
              <a:t>batch_mask</a:t>
            </a:r>
            <a:r>
              <a:rPr lang="ko-KR" altLang="en-US" b="1" baseline="0" dirty="0" smtClean="0"/>
              <a:t>는 </a:t>
            </a:r>
            <a:r>
              <a:rPr lang="ko-KR" altLang="en-US" b="1" baseline="0" dirty="0" err="1" smtClean="0"/>
              <a:t>불리언</a:t>
            </a:r>
            <a:r>
              <a:rPr lang="ko-KR" altLang="en-US" b="1" baseline="0" dirty="0" smtClean="0"/>
              <a:t> 아님 </a:t>
            </a:r>
            <a:r>
              <a:rPr lang="ko-KR" altLang="en-US" b="1" baseline="0" dirty="0" err="1" smtClean="0"/>
              <a:t>숫자있는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어레이</a:t>
            </a:r>
            <a:r>
              <a:rPr lang="en-US" altLang="ko-KR" b="1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0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4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62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0 </a:t>
            </a:r>
            <a:r>
              <a:rPr lang="ko-KR" altLang="en-US" b="0" baseline="0" dirty="0" smtClean="0"/>
              <a:t>이하인 </a:t>
            </a:r>
            <a:r>
              <a:rPr lang="ko-KR" altLang="en-US" b="1" baseline="0" dirty="0" smtClean="0"/>
              <a:t>인덱스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true, or false, </a:t>
            </a:r>
            <a:r>
              <a:rPr lang="ko-KR" altLang="en-US" b="0" baseline="0" dirty="0" smtClean="0"/>
              <a:t>그럼 </a:t>
            </a:r>
            <a:r>
              <a:rPr lang="ko-KR" altLang="en-US" b="1" baseline="0" dirty="0" smtClean="0"/>
              <a:t>형상은 똑같은데 </a:t>
            </a:r>
            <a:r>
              <a:rPr lang="en-US" altLang="ko-KR" b="0" baseline="0" dirty="0" smtClean="0"/>
              <a:t>bool</a:t>
            </a:r>
            <a:r>
              <a:rPr lang="ko-KR" altLang="en-US" b="0" baseline="0" dirty="0" smtClean="0"/>
              <a:t>값으로 있겠네</a:t>
            </a:r>
            <a:r>
              <a:rPr lang="en-US" altLang="ko-KR" b="0" baseline="0" dirty="0" smtClean="0"/>
              <a:t> </a:t>
            </a:r>
          </a:p>
          <a:p>
            <a:r>
              <a:rPr lang="ko-KR" altLang="en-US" b="0" baseline="0" dirty="0" smtClean="0"/>
              <a:t>입력은 변하면 안되니까 </a:t>
            </a:r>
            <a:r>
              <a:rPr lang="en-US" altLang="ko-KR" b="0" baseline="0" dirty="0" smtClean="0"/>
              <a:t>deep copy</a:t>
            </a:r>
            <a:r>
              <a:rPr lang="ko-KR" altLang="en-US" b="0" baseline="0" dirty="0" smtClean="0"/>
              <a:t>해서 몇 개 </a:t>
            </a:r>
            <a:r>
              <a:rPr lang="en-US" altLang="ko-KR" b="0" baseline="0" dirty="0" smtClean="0"/>
              <a:t>0</a:t>
            </a:r>
            <a:r>
              <a:rPr lang="ko-KR" altLang="en-US" b="0" baseline="0" dirty="0" smtClean="0"/>
              <a:t>으로 </a:t>
            </a:r>
            <a:r>
              <a:rPr lang="en-US" altLang="ko-KR" b="0" baseline="0" dirty="0" smtClean="0"/>
              <a:t>-&gt; y</a:t>
            </a:r>
            <a:r>
              <a:rPr lang="ko-KR" altLang="en-US" b="0" baseline="0" dirty="0" smtClean="0"/>
              <a:t>값</a:t>
            </a:r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04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1e</a:t>
            </a:r>
            <a:r>
              <a:rPr lang="en-US" altLang="ko-KR" baseline="0" dirty="0" smtClean="0"/>
              <a:t>-7 = 1 x 10^-7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상류값</a:t>
            </a:r>
            <a:r>
              <a:rPr lang="ko-KR" altLang="en-US" dirty="0" smtClean="0"/>
              <a:t> 여과없이 하류로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1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1e</a:t>
            </a:r>
            <a:r>
              <a:rPr lang="en-US" altLang="ko-KR" baseline="0" dirty="0" smtClean="0"/>
              <a:t>-7 = 1 x 10^-7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12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입력신호 교차로 곱</a:t>
            </a:r>
            <a:endParaRPr lang="en-US" altLang="ko-KR" dirty="0" smtClean="0"/>
          </a:p>
          <a:p>
            <a:r>
              <a:rPr lang="ko-KR" altLang="en-US" dirty="0" smtClean="0"/>
              <a:t>세세한 과정 노출 안함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노드 하나로 </a:t>
            </a:r>
            <a:r>
              <a:rPr lang="ko-KR" altLang="en-US" b="1" dirty="0" smtClean="0"/>
              <a:t>그룹화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98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0~1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실수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나올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양성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분류에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사용되는거라면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 나오면 양성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이하면 음성으로 정의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수학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시그모이드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함수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(Sigmoid) /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소프트맥스함수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Softmax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Ju010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="1" baseline="0" dirty="0" smtClean="0"/>
          </a:p>
          <a:p>
            <a:r>
              <a:rPr lang="ko-KR" altLang="en-US" b="1" baseline="0" dirty="0" err="1" smtClean="0"/>
              <a:t>출력값</a:t>
            </a:r>
            <a:r>
              <a:rPr lang="ko-KR" altLang="en-US" b="1" baseline="0" dirty="0" smtClean="0"/>
              <a:t> 인스턴스변수에 저장</a:t>
            </a:r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2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https://blog.naver.com/cni1577/221754216275 </a:t>
            </a:r>
            <a:r>
              <a:rPr lang="ko-KR" altLang="en-US" baseline="0" dirty="0" smtClean="0"/>
              <a:t>내적 행렬 </a:t>
            </a:r>
            <a:r>
              <a:rPr lang="ko-KR" altLang="en-US" baseline="0" dirty="0" err="1" smtClean="0"/>
              <a:t>원소수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https://m.blog.naver.com/PostView.naver?isHttpsRedirect=true&amp;blogId=cdw0424&amp;logNo=221657380927 </a:t>
            </a:r>
            <a:r>
              <a:rPr lang="ko-KR" altLang="en-US" baseline="0" dirty="0" err="1" smtClean="0"/>
              <a:t>아핀유래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어파인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http://taewan.kim/post/backpropagation_matrix_transpose/ </a:t>
            </a:r>
            <a:r>
              <a:rPr lang="ko-KR" altLang="en-US" baseline="0" dirty="0" smtClean="0"/>
              <a:t>전치 이유</a:t>
            </a:r>
            <a:endParaRPr lang="en-US" altLang="ko-KR" baseline="0" dirty="0" smtClean="0"/>
          </a:p>
          <a:p>
            <a:pPr fontAlgn="base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앞뒤 상황에 따라서 행렬의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적당히 맞춰준다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>
              <a:effectLst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 표현은 매우 적합한 표현입니다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선형대수로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표현된 수식을 개별 요소로 분해하여 처리하는 것은 비효율적이며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 자체로 수식을 전계 하는 것이 맞습니다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행렬을 적용하거나 최종 목적 행렬의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다를 경우에 행렬을 전치하여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맞추면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“내가 행렬의 방향을 이해하지 못하는 것은 미분을 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몰라서이며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미분에 행렬의 방향을 결정하는 무엇인가가 있을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생각은 잘못된 것이었습니다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 변환은 식을 단순하게 만들기 위해서 선형대수화하는 과정에서 만들어진 것이었습니다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수식에 대한 행렬의 변환에 확신이 없을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 요소로 수식 유도 후 행렬로 변환해 보면 명확할 것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90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axis=0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(row)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(column)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동작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진행방향이 세로임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아래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때는 행을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axis=1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(column)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(row)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동작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진행방향이 가로임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왼쪽에서 오른쪽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때는 열을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56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오른쪽은 소스코드 파일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(10,1,28,28)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https://yeko90.tistory.com/entry/%ED%8C%8C%EC%9D%B4%EC%8D%AC-%EC%A4%91%EA%B8%89-unpacking%EC%97%90-%EB%8C%80%ED%95%B4%EC%84%9C-%EC%9E%98-%EC%95%8C%EA%B3%A0-%EA%B3%84%EC%8B%9C%EB%82%98%EC%9A%94-%EC%82%AC%EC%9A%A9%EB%B2%95 unpacking</a:t>
            </a:r>
          </a:p>
          <a:p>
            <a:r>
              <a:rPr lang="ko-KR" altLang="en-US" baseline="0" dirty="0" err="1" smtClean="0"/>
              <a:t>남은것들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우겨넣을때나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아니면 하나하나 분리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리스트 원소 각각을 </a:t>
            </a:r>
            <a:r>
              <a:rPr lang="ko-KR" altLang="en-US" baseline="0" dirty="0" err="1" smtClean="0"/>
              <a:t>함수인수로</a:t>
            </a:r>
            <a:r>
              <a:rPr lang="ko-KR" altLang="en-US" baseline="0" dirty="0" smtClean="0"/>
              <a:t> 넣고 싶을 때 </a:t>
            </a:r>
            <a:r>
              <a:rPr lang="de-DE" altLang="ko-KR" baseline="0" dirty="0" smtClean="0"/>
              <a:t>https://yeko90.tistory.com/60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(10,1,28,28)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데이터가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https://yeko90.tistory.com/entry/%ED%8C%8C%EC%9D%B4%EC%8D%AC-%EC%A4%91%EA%B8%89-unpacking%EC%97%90-%EB%8C%80%ED%95%B4%EC%84%9C-%EC%9E%98-%EC%95%8C%EA%B3%A0-%EA%B3%84%EC%8B%9C%EB%82%98%EC%9A%94-%EC%82%AC%EC%9A%A9%EB%B2%95 unpacking</a:t>
            </a:r>
          </a:p>
          <a:p>
            <a:r>
              <a:rPr lang="ko-KR" altLang="en-US" baseline="0" dirty="0" err="1" smtClean="0"/>
              <a:t>남은것들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우겨넣을때나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아니면 하나하나 분리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리스트 원소 각각을 </a:t>
            </a:r>
            <a:r>
              <a:rPr lang="ko-KR" altLang="en-US" baseline="0" dirty="0" err="1" smtClean="0"/>
              <a:t>함수인수로</a:t>
            </a:r>
            <a:r>
              <a:rPr lang="ko-KR" altLang="en-US" baseline="0" dirty="0" smtClean="0"/>
              <a:t> 넣고 싶을 때 </a:t>
            </a:r>
            <a:r>
              <a:rPr lang="de-DE" altLang="ko-KR" baseline="0" dirty="0" smtClean="0"/>
              <a:t>https://yeko90.tistory.com/60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51</a:t>
            </a:r>
            <a:r>
              <a:rPr lang="ko-KR" altLang="en-US" baseline="0" dirty="0" smtClean="0"/>
              <a:t>초 </a:t>
            </a:r>
            <a:r>
              <a:rPr lang="en-US" altLang="ko-KR" baseline="0" dirty="0" smtClean="0"/>
              <a:t>12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28</a:t>
            </a:r>
            <a:r>
              <a:rPr lang="ko-KR" altLang="en-US" baseline="0" dirty="0" smtClean="0"/>
              <a:t>초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4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모형에서 나온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결과값 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확률로 </a:t>
            </a:r>
            <a:r>
              <a:rPr lang="ko-KR" altLang="en-US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예측하자니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문제가 </a:t>
            </a:r>
            <a:r>
              <a:rPr lang="ko-KR" altLang="en-US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생긴것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 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결과값의 합이 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이되는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것도 아니고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음수가 될 수도 있는 것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수학자들은 이러한 결과를 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확률로 해석하기 위해 </a:t>
            </a:r>
            <a:r>
              <a:rPr lang="en-US" altLang="ko-KR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도입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것임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 </a:t>
            </a:r>
            <a:endParaRPr lang="en-US" altLang="ko-KR" dirty="0" smtClean="0"/>
          </a:p>
          <a:p>
            <a:r>
              <a:rPr lang="ko-KR" altLang="en-US" dirty="0" smtClean="0"/>
              <a:t>수식으로 미분 결과 확인가능 </a:t>
            </a:r>
            <a:r>
              <a:rPr lang="de-DE" altLang="ko-KR" dirty="0" smtClean="0"/>
              <a:t>https://velog.io/@castle_mi/%EB%94%A5%EB%9F%AC%EB%8B%9D-%EC%88%9C%EB%B0%A9%ED%96%A5-%EC%97%B0%EC%82%B0-%EB%B0%8F-%EC%97%AD%EC%A0%84%ED%8C%8C-%ED%81%AC%EB%A1%9C%EC%8A%A4%EC%97%94%ED%8A%B8%EB%A1%9C%ED%94%BC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는 관측된 데이터로 고정되어 있고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가장 잘 설명하는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effectLst/>
              </a:rPr>
              <a:t>θθ</a:t>
            </a:r>
            <a:r>
              <a:rPr lang="ko-KR" altLang="en-US" dirty="0" smtClean="0"/>
              <a:t> 를 찾고자 하는 것이므로 </a:t>
            </a:r>
            <a:r>
              <a:rPr lang="en-US" altLang="ko-KR" dirty="0" err="1" smtClean="0">
                <a:effectLst/>
              </a:rPr>
              <a:t>argmaxθP</a:t>
            </a:r>
            <a:r>
              <a:rPr lang="en-US" altLang="ko-KR" dirty="0" smtClean="0">
                <a:effectLst/>
              </a:rPr>
              <a:t>(</a:t>
            </a:r>
            <a:r>
              <a:rPr lang="en-US" altLang="ko-KR" dirty="0" err="1" smtClean="0">
                <a:effectLst/>
              </a:rPr>
              <a:t>y|fθ</a:t>
            </a:r>
            <a:r>
              <a:rPr lang="en-US" altLang="ko-KR" dirty="0" smtClean="0">
                <a:effectLst/>
              </a:rPr>
              <a:t>(x))</a:t>
            </a:r>
            <a:r>
              <a:rPr lang="en-US" altLang="ko-KR" dirty="0" err="1" smtClean="0">
                <a:effectLst/>
              </a:rPr>
              <a:t>argmaxθP</a:t>
            </a:r>
            <a:r>
              <a:rPr lang="en-US" altLang="ko-KR" dirty="0" smtClean="0">
                <a:effectLst/>
              </a:rPr>
              <a:t>(</a:t>
            </a:r>
            <a:r>
              <a:rPr lang="en-US" altLang="ko-KR" dirty="0" err="1" smtClean="0">
                <a:effectLst/>
              </a:rPr>
              <a:t>y|fθ</a:t>
            </a:r>
            <a:r>
              <a:rPr lang="en-US" altLang="ko-KR" dirty="0" smtClean="0">
                <a:effectLst/>
              </a:rPr>
              <a:t>(x))</a:t>
            </a:r>
            <a:r>
              <a:rPr lang="ko-KR" altLang="en-US" dirty="0" smtClean="0"/>
              <a:t>로 나타낼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확률값은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0~1 </a:t>
            </a:r>
            <a:r>
              <a:rPr lang="ko-KR" altLang="en-US" dirty="0" smtClean="0"/>
              <a:t>사이의 값을 가지므로 계속해서 곱하면 빠르게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수렴하게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를 사용하는데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특성상 곱이 덧셈으로 바뀌게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되면 위에서 설명한 </a:t>
            </a:r>
            <a:r>
              <a:rPr lang="en-US" altLang="ko-KR" dirty="0" smtClean="0"/>
              <a:t>Loss function</a:t>
            </a:r>
            <a:r>
              <a:rPr lang="ko-KR" altLang="en-US" dirty="0" smtClean="0"/>
              <a:t>의 조건을 만족시키게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모델 최적화를 할 때 </a:t>
            </a:r>
            <a:r>
              <a:rPr lang="en-US" altLang="ko-KR" dirty="0" smtClean="0"/>
              <a:t>Maximum</a:t>
            </a:r>
            <a:r>
              <a:rPr lang="ko-KR" altLang="en-US" dirty="0" smtClean="0"/>
              <a:t>을 구하는 것보다 </a:t>
            </a:r>
            <a:r>
              <a:rPr lang="en-US" altLang="ko-KR" dirty="0" smtClean="0"/>
              <a:t>Minimize</a:t>
            </a:r>
            <a:r>
              <a:rPr lang="ko-KR" altLang="en-US" dirty="0" smtClean="0"/>
              <a:t>를 많이 사용하므로 </a:t>
            </a:r>
            <a:r>
              <a:rPr lang="en-US" altLang="ko-KR" dirty="0" smtClean="0"/>
              <a:t>Negative-Likelihood</a:t>
            </a:r>
            <a:r>
              <a:rPr lang="ko-KR" altLang="en-US" dirty="0" smtClean="0"/>
              <a:t>를 사용한다출처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https://simpling.tistory.com/entry/Mean-Squared-Error-VS-Cross-Entropy-Error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simpling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티스토리</a:t>
            </a:r>
            <a:r>
              <a:rPr lang="en-US" altLang="ko-KR" dirty="0" smtClean="0"/>
              <a:t>]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45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cse</a:t>
            </a:r>
            <a:r>
              <a:rPr lang="en-US" altLang="ko-KR" baseline="0" dirty="0" smtClean="0"/>
              <a:t> – log0=-</a:t>
            </a:r>
            <a:r>
              <a:rPr lang="en-US" altLang="ko-KR" baseline="0" dirty="0" err="1" smtClean="0"/>
              <a:t>inf</a:t>
            </a:r>
            <a:endParaRPr lang="en-US" altLang="ko-KR" baseline="0" dirty="0" smtClean="0"/>
          </a:p>
          <a:p>
            <a:r>
              <a:rPr lang="ko-KR" altLang="en-US" dirty="0" err="1" smtClean="0"/>
              <a:t>학습해야할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없음</a:t>
            </a:r>
            <a:endParaRPr lang="en-US" altLang="ko-KR" dirty="0" smtClean="0"/>
          </a:p>
          <a:p>
            <a:r>
              <a:rPr lang="en-US" altLang="ko-KR" dirty="0" err="1" smtClean="0"/>
              <a:t>dout</a:t>
            </a:r>
            <a:r>
              <a:rPr lang="en-US" altLang="ko-KR" dirty="0" smtClean="0"/>
              <a:t> = 1 </a:t>
            </a:r>
            <a:r>
              <a:rPr lang="ko-KR" altLang="en-US" dirty="0" smtClean="0"/>
              <a:t>전에 </a:t>
            </a:r>
            <a:r>
              <a:rPr lang="ko-KR" altLang="en-US" dirty="0" err="1" smtClean="0"/>
              <a:t>흘러들어오는</a:t>
            </a:r>
            <a:r>
              <a:rPr lang="ko-KR" altLang="en-US" dirty="0" smtClean="0"/>
              <a:t> 미분 없음</a:t>
            </a:r>
            <a:r>
              <a:rPr lang="ko-KR" altLang="en-US" baseline="0" dirty="0" smtClean="0"/>
              <a:t> 처음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평균손실함수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말해 각 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더한후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데이터의 개수로 나눠줍니다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데이터개수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상관없이 통일된 지표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배치작으면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로스도 조금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계산되자나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하이튼 그래서 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손실값도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나눠줘야된단거야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함수정의가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나누는거고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y-t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사실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원핫인코딩이어야지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확률값이랑</a:t>
            </a:r>
            <a:r>
              <a:rPr lang="ko-KR" altLang="en-US" baseline="0" dirty="0" smtClean="0"/>
              <a:t> 바로 빼주지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확률</a:t>
            </a:r>
            <a:r>
              <a:rPr lang="en-US" altLang="ko-KR" baseline="0" dirty="0" smtClean="0"/>
              <a:t>0~1</a:t>
            </a:r>
            <a:r>
              <a:rPr lang="ko-KR" altLang="en-US" baseline="0" dirty="0" smtClean="0"/>
              <a:t>이고 정답은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</a:p>
          <a:p>
            <a:r>
              <a:rPr lang="de-DE" altLang="ko-KR" b="1" baseline="0" dirty="0" smtClean="0"/>
              <a:t>if : size = size</a:t>
            </a:r>
          </a:p>
          <a:p>
            <a:r>
              <a:rPr lang="en-US" altLang="ko-KR" b="1" dirty="0" smtClean="0"/>
              <a:t>else:        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레이블인코딩은 </a:t>
            </a:r>
            <a:r>
              <a:rPr lang="ko-KR" altLang="en-US" dirty="0" err="1" smtClean="0"/>
              <a:t>자기고유값</a:t>
            </a:r>
            <a:r>
              <a:rPr lang="en-US" altLang="ko-KR" dirty="0" smtClean="0"/>
              <a:t>) https://hye-z.tistory.com/16</a:t>
            </a:r>
          </a:p>
          <a:p>
            <a:r>
              <a:rPr lang="en-US" altLang="ko-KR" b="1" dirty="0" smtClean="0"/>
              <a:t> dx = </a:t>
            </a:r>
            <a:r>
              <a:rPr lang="en-US" altLang="ko-KR" b="1" dirty="0" err="1" smtClean="0"/>
              <a:t>self.y.copy</a:t>
            </a:r>
            <a:r>
              <a:rPr lang="en-US" altLang="ko-KR" b="1" dirty="0" smtClean="0"/>
              <a:t>()           </a:t>
            </a:r>
          </a:p>
          <a:p>
            <a:r>
              <a:rPr lang="en-US" altLang="ko-KR" dirty="0" smtClean="0"/>
              <a:t> </a:t>
            </a:r>
            <a:r>
              <a:rPr lang="en-US" altLang="ko-KR" b="1" dirty="0" smtClean="0"/>
              <a:t>dx[</a:t>
            </a:r>
            <a:r>
              <a:rPr lang="en-US" altLang="ko-KR" b="1" dirty="0" err="1" smtClean="0"/>
              <a:t>np.arange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batch_size</a:t>
            </a:r>
            <a:r>
              <a:rPr lang="en-US" altLang="ko-KR" b="1" dirty="0" smtClean="0"/>
              <a:t>), self.t] -= 1  </a:t>
            </a:r>
            <a:r>
              <a:rPr lang="ko-KR" altLang="en-US" b="1" dirty="0" smtClean="0"/>
              <a:t>직접 정답 레이블에 접근해서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을 빼준다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원핫인코딩원리</a:t>
            </a:r>
            <a:r>
              <a:rPr lang="en-US" altLang="ko-KR" b="1" dirty="0" smtClean="0"/>
              <a:t>)      </a:t>
            </a:r>
            <a:r>
              <a:rPr lang="en-US" altLang="ko-KR" dirty="0" smtClean="0"/>
              <a:t>https://www.youtube.com/watch?v=OWvcrIupMUM&amp;t=1807s</a:t>
            </a:r>
          </a:p>
          <a:p>
            <a:r>
              <a:rPr lang="en-US" altLang="ko-KR" b="1" dirty="0" smtClean="0"/>
              <a:t> dx = dx / </a:t>
            </a:r>
            <a:r>
              <a:rPr lang="en-US" altLang="ko-KR" b="1" dirty="0" err="1" smtClean="0"/>
              <a:t>batch_size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76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“array 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에서 가장 큰 값</a:t>
            </a:r>
            <a:r>
              <a:rPr lang="en-US" altLang="ko-KR" b="1" dirty="0" smtClean="0"/>
              <a:t>!!!</a:t>
            </a:r>
            <a:endParaRPr lang="en-US" altLang="ko-KR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10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score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들어오는거지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이미 </a:t>
            </a:r>
            <a:r>
              <a:rPr lang="en-US" altLang="ko-KR" b="1" dirty="0" smtClean="0"/>
              <a:t>shape</a:t>
            </a:r>
            <a:r>
              <a:rPr lang="ko-KR" altLang="en-US" b="1" dirty="0" smtClean="0"/>
              <a:t>은 </a:t>
            </a:r>
            <a:r>
              <a:rPr lang="ko-KR" altLang="en-US" b="1" dirty="0" err="1" smtClean="0"/>
              <a:t>맞춰져있찌</a:t>
            </a:r>
            <a:endParaRPr lang="en-US" altLang="ko-KR" b="1" dirty="0" smtClean="0"/>
          </a:p>
          <a:p>
            <a:r>
              <a:rPr lang="en-US" altLang="ko-KR" b="0" dirty="0" smtClean="0"/>
              <a:t>(</a:t>
            </a:r>
            <a:r>
              <a:rPr lang="en-US" altLang="ko-KR" b="0" dirty="0" err="1" smtClean="0"/>
              <a:t>random.rand</a:t>
            </a:r>
            <a:r>
              <a:rPr lang="ko-KR" altLang="en-US" b="0" dirty="0" smtClean="0"/>
              <a:t>는 </a:t>
            </a:r>
            <a:r>
              <a:rPr lang="en-US" altLang="ko-KR" b="0" dirty="0" smtClean="0"/>
              <a:t>uniform,</a:t>
            </a:r>
            <a:r>
              <a:rPr lang="en-US" altLang="ko-KR" b="0" baseline="0" dirty="0" smtClean="0"/>
              <a:t> </a:t>
            </a:r>
            <a:r>
              <a:rPr lang="en-US" altLang="ko-KR" b="0" baseline="0" dirty="0" err="1" smtClean="0"/>
              <a:t>random.randn</a:t>
            </a:r>
            <a:r>
              <a:rPr lang="ko-KR" altLang="en-US" b="0" baseline="0" dirty="0" smtClean="0"/>
              <a:t>은 </a:t>
            </a:r>
            <a:r>
              <a:rPr lang="en-US" altLang="ko-KR" b="0" baseline="0" dirty="0" smtClean="0"/>
              <a:t>normal, </a:t>
            </a:r>
            <a:r>
              <a:rPr lang="en-US" altLang="ko-KR" b="1" baseline="0" dirty="0" err="1" smtClean="0"/>
              <a:t>np.random.random</a:t>
            </a:r>
            <a:r>
              <a:rPr lang="en-US" altLang="ko-KR" b="1" baseline="0" dirty="0" smtClean="0"/>
              <a:t>((3, 10))</a:t>
            </a:r>
            <a:r>
              <a:rPr lang="en-US" altLang="ko-KR" b="0" baseline="0" dirty="0" smtClean="0"/>
              <a:t>)</a:t>
            </a:r>
            <a:endParaRPr lang="en-US" altLang="ko-KR" b="1" baseline="0" dirty="0" smtClean="0"/>
          </a:p>
          <a:p>
            <a:r>
              <a:rPr lang="en-US" altLang="ko-KR" b="1" dirty="0" smtClean="0"/>
              <a:t>axis=1</a:t>
            </a:r>
            <a:r>
              <a:rPr lang="ko-KR" altLang="en-US" b="1" baseline="0" dirty="0" smtClean="0"/>
              <a:t> 잡고 </a:t>
            </a:r>
            <a:r>
              <a:rPr lang="en-US" altLang="ko-KR" b="1" baseline="0" dirty="0" smtClean="0"/>
              <a:t>T</a:t>
            </a:r>
            <a:r>
              <a:rPr lang="ko-KR" altLang="en-US" b="1" baseline="0" dirty="0" smtClean="0"/>
              <a:t>안하고 </a:t>
            </a:r>
            <a:r>
              <a:rPr lang="ko-KR" altLang="en-US" b="1" baseline="0" dirty="0" err="1" smtClean="0"/>
              <a:t>해볼랬는데</a:t>
            </a:r>
            <a:r>
              <a:rPr lang="ko-KR" altLang="en-US" b="1" baseline="0" dirty="0" smtClean="0"/>
              <a:t> </a:t>
            </a:r>
            <a:r>
              <a:rPr lang="en-US" altLang="ko-KR" b="1" dirty="0" smtClean="0"/>
              <a:t>operands could not be broadcast together with shapes (2,3) (2,)  </a:t>
            </a:r>
            <a:r>
              <a:rPr lang="ko-KR" altLang="en-US" b="1" dirty="0" smtClean="0"/>
              <a:t>처럼 </a:t>
            </a:r>
            <a:r>
              <a:rPr lang="en-US" altLang="ko-KR" b="1" dirty="0" smtClean="0"/>
              <a:t>shape</a:t>
            </a:r>
            <a:r>
              <a:rPr lang="ko-KR" altLang="en-US" b="1" dirty="0" smtClean="0"/>
              <a:t>맞추기 </a:t>
            </a:r>
            <a:r>
              <a:rPr lang="ko-KR" altLang="en-US" b="1" dirty="0" err="1" smtClean="0"/>
              <a:t>까탈스러웠다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6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/>
              <a:t>softwithloss</a:t>
            </a:r>
            <a:r>
              <a:rPr lang="ko-KR" altLang="en-US" b="1" dirty="0" smtClean="0"/>
              <a:t>는 따로 인스턴스변수 해줌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나중에 </a:t>
            </a:r>
            <a:r>
              <a:rPr lang="ko-KR" altLang="en-US" b="1" dirty="0" err="1" smtClean="0"/>
              <a:t>알게됨</a:t>
            </a:r>
            <a:r>
              <a:rPr lang="en-US" altLang="ko-KR" b="1" dirty="0" smtClean="0"/>
              <a:t>!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40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3.7+</a:t>
            </a:r>
            <a:r>
              <a:rPr lang="ko-KR" altLang="en-US" dirty="0" smtClean="0"/>
              <a:t>에선 기본 </a:t>
            </a:r>
            <a:r>
              <a:rPr lang="ko-KR" altLang="en-US" dirty="0" err="1" smtClean="0"/>
              <a:t>딕셔너리도</a:t>
            </a:r>
            <a:r>
              <a:rPr lang="ko-KR" altLang="en-US" dirty="0" smtClean="0"/>
              <a:t> 순서가 있지만 </a:t>
            </a:r>
            <a:r>
              <a:rPr lang="ko-KR" altLang="en-US" dirty="0" err="1" smtClean="0"/>
              <a:t>코딩테스트</a:t>
            </a:r>
            <a:r>
              <a:rPr lang="ko-KR" altLang="en-US" dirty="0" smtClean="0"/>
              <a:t> 환경이 </a:t>
            </a:r>
            <a:r>
              <a:rPr lang="en-US" altLang="ko-KR" dirty="0" smtClean="0"/>
              <a:t>3.6</a:t>
            </a:r>
            <a:r>
              <a:rPr lang="ko-KR" altLang="en-US" dirty="0" smtClean="0"/>
              <a:t>이하 버전 일수도 있어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648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err="1" smtClean="0"/>
              <a:t>softwithloss</a:t>
            </a:r>
            <a:r>
              <a:rPr lang="ko-KR" altLang="en-US" b="1" dirty="0" smtClean="0"/>
              <a:t>는 따로 인스턴스변수 해줌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나중에 </a:t>
            </a:r>
            <a:r>
              <a:rPr lang="ko-KR" altLang="en-US" b="1" dirty="0" err="1" smtClean="0"/>
              <a:t>알게됨</a:t>
            </a:r>
            <a:r>
              <a:rPr lang="en-US" altLang="ko-KR" b="1" dirty="0" smtClean="0"/>
              <a:t>!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/>
              <a:t>이젠 정말 계층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의 느낌이 확실히 난다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미리 </a:t>
            </a:r>
            <a:r>
              <a:rPr lang="en-US" altLang="ko-KR" b="1" dirty="0" smtClean="0"/>
              <a:t>layer</a:t>
            </a:r>
            <a:r>
              <a:rPr lang="ko-KR" altLang="en-US" b="1" dirty="0" smtClean="0"/>
              <a:t>를 정의하고 불러오니까</a:t>
            </a:r>
            <a:r>
              <a:rPr lang="en-US" altLang="ko-KR" b="1" dirty="0" smtClean="0"/>
              <a:t>!</a:t>
            </a:r>
          </a:p>
          <a:p>
            <a:pPr marL="0" indent="0">
              <a:buNone/>
            </a:pPr>
            <a:r>
              <a:rPr lang="en-US" altLang="ko-KR" b="1" dirty="0" smtClean="0"/>
              <a:t>for</a:t>
            </a:r>
            <a:r>
              <a:rPr lang="ko-KR" altLang="en-US" b="1" dirty="0" smtClean="0"/>
              <a:t>문으로 전달 </a:t>
            </a:r>
            <a:r>
              <a:rPr lang="ko-KR" altLang="en-US" b="1" dirty="0" err="1" smtClean="0"/>
              <a:t>전달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전달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루프 다 </a:t>
            </a:r>
            <a:r>
              <a:rPr lang="ko-KR" altLang="en-US" b="1" dirty="0" err="1" smtClean="0"/>
              <a:t>돌때까지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x </a:t>
            </a:r>
            <a:r>
              <a:rPr lang="ko-KR" altLang="en-US" b="1" dirty="0" smtClean="0"/>
              <a:t>초기화 안돼</a:t>
            </a:r>
            <a:r>
              <a:rPr lang="en-US" altLang="ko-KR" b="1" dirty="0" smtClean="0"/>
              <a:t>~ </a:t>
            </a:r>
            <a:r>
              <a:rPr lang="ko-KR" altLang="en-US" b="1" dirty="0" smtClean="0"/>
              <a:t>블록 기준이 아니라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함수 안밖기준으로 글로벌 </a:t>
            </a:r>
            <a:r>
              <a:rPr lang="ko-KR" altLang="en-US" b="1" dirty="0" err="1" smtClean="0"/>
              <a:t>변수냐</a:t>
            </a:r>
            <a:r>
              <a:rPr lang="ko-KR" altLang="en-US" b="1" dirty="0" smtClean="0"/>
              <a:t> 아니냐를 나눈다</a:t>
            </a:r>
            <a:r>
              <a:rPr lang="en-US" altLang="ko-KR" b="1" dirty="0" smtClean="0"/>
              <a:t>!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왜 </a:t>
            </a:r>
            <a:r>
              <a:rPr lang="en-US" altLang="ko-KR" dirty="0" smtClean="0"/>
              <a:t>predict</a:t>
            </a:r>
            <a:r>
              <a:rPr lang="en-US" altLang="ko-KR" baseline="0" dirty="0" smtClean="0"/>
              <a:t> return</a:t>
            </a:r>
            <a:r>
              <a:rPr lang="ko-KR" altLang="en-US" baseline="0" dirty="0" smtClean="0"/>
              <a:t>값을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로 했지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아 </a:t>
            </a:r>
            <a:r>
              <a:rPr lang="en-US" altLang="ko-KR" baseline="0" dirty="0" smtClean="0"/>
              <a:t>loss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predict </a:t>
            </a:r>
            <a:r>
              <a:rPr lang="ko-KR" altLang="en-US" baseline="0" dirty="0" smtClean="0"/>
              <a:t>값을 </a:t>
            </a:r>
            <a:r>
              <a:rPr lang="ko-KR" altLang="en-US" baseline="0" dirty="0" err="1" smtClean="0"/>
              <a:t>입력값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로 받아서 계산하는구나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근데 왜 </a:t>
            </a:r>
            <a:r>
              <a:rPr lang="en-US" altLang="ko-KR" baseline="0" dirty="0" smtClean="0"/>
              <a:t>loss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predict</a:t>
            </a:r>
            <a:r>
              <a:rPr lang="ko-KR" altLang="en-US" baseline="0" dirty="0" smtClean="0"/>
              <a:t>랑 </a:t>
            </a:r>
            <a:r>
              <a:rPr lang="ko-KR" altLang="en-US" baseline="0" dirty="0" err="1" smtClean="0"/>
              <a:t>따로했지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아 </a:t>
            </a:r>
            <a:r>
              <a:rPr lang="en-US" altLang="ko-KR" baseline="0" dirty="0" err="1" smtClean="0"/>
              <a:t>acc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softmax,loss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 전으로 뽑음 왜냐면 </a:t>
            </a:r>
            <a:r>
              <a:rPr lang="en-US" altLang="ko-KR" b="1" baseline="0" dirty="0" smtClean="0"/>
              <a:t>score</a:t>
            </a:r>
            <a:r>
              <a:rPr lang="en-US" altLang="ko-KR" baseline="0" dirty="0" smtClean="0"/>
              <a:t>!!! </a:t>
            </a:r>
            <a:r>
              <a:rPr lang="ko-KR" altLang="en-US" baseline="0" dirty="0" smtClean="0"/>
              <a:t>어차피 </a:t>
            </a:r>
            <a:r>
              <a:rPr lang="en-US" altLang="ko-KR" baseline="0" dirty="0" err="1" smtClean="0"/>
              <a:t>softmax</a:t>
            </a:r>
            <a:r>
              <a:rPr lang="ko-KR" altLang="en-US" baseline="0" dirty="0" smtClean="0"/>
              <a:t>해도 가장 큰 인덱스 값은 같아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그니까 </a:t>
            </a:r>
            <a:r>
              <a:rPr lang="en-US" altLang="ko-KR" baseline="0" dirty="0" err="1" smtClean="0"/>
              <a:t>softmaxwithloss</a:t>
            </a:r>
            <a:r>
              <a:rPr lang="ko-KR" altLang="en-US" baseline="0" dirty="0" smtClean="0"/>
              <a:t>는 따로 </a:t>
            </a:r>
            <a:r>
              <a:rPr lang="ko-KR" altLang="en-US" baseline="0" dirty="0" err="1" smtClean="0"/>
              <a:t>학습때만</a:t>
            </a:r>
            <a:r>
              <a:rPr lang="en-US" altLang="ko-KR" baseline="0" dirty="0" smtClean="0"/>
              <a:t>!!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필요한거야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근데 </a:t>
            </a:r>
            <a:r>
              <a:rPr lang="en-US" altLang="ko-KR" baseline="0" dirty="0" smtClean="0"/>
              <a:t>accuracy</a:t>
            </a:r>
            <a:r>
              <a:rPr lang="ko-KR" altLang="en-US" baseline="0" dirty="0" smtClean="0"/>
              <a:t>도 왜 따로 정의했지</a:t>
            </a:r>
            <a:r>
              <a:rPr lang="en-US" altLang="ko-KR" baseline="0" dirty="0" smtClean="0"/>
              <a:t>? </a:t>
            </a:r>
            <a:r>
              <a:rPr lang="en-US" altLang="ko-KR" baseline="0" dirty="0" err="1" smtClean="0"/>
              <a:t>predic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계산하면될텐데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아 배치가 아니라 전체에 대해 해서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https://www.youtube.com/watch?v=XgnYuN4JeQM accuracy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45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순차적으로 값 집어넣고 거꾸로 돌려서 다시 값 순차적으로 집어넣고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9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 Gradient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매우 빠르고 근사값이 아니라서 정확하지만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복잡한 함수의 경우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반올림 오차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(round-off error)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실수로 인한 오류가 발생하기 쉽다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(error-prune).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검증 용도로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 Gradient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사용해볼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근사값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 뿐이고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계산이 매우 느리기 때문에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학습용으로는 부적합하다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대해서 재계산 해야하기 때문이다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f(x + h), f(x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h)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최소 두 번의 계산이 필요하다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당연히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오래걸릴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 밖에 없었구나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0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19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하나 불러오면 다 되는 일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 Gradient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매우 빠르고 근사값이 아니라서 정확하지만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복잡한 함수의 경우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반올림 오차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(round-off error)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실수로 인한 오류가 발생하기 쉽다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(error-prune).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검증 용도로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 Gradient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사용해볼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근사값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 뿐이고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계산이 매우 느리기 때문에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학습용으로는 부적합하다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대해서 재계산 해야하기 때문이다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f(x + h), f(x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h)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최소 두 번의 계산이 필요하다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당연히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오래걸릴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 밖에 없었구나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for</a:t>
            </a:r>
            <a:r>
              <a:rPr lang="ko-KR" altLang="en-US" b="1" dirty="0" smtClean="0"/>
              <a:t>문으로 전달 </a:t>
            </a:r>
            <a:r>
              <a:rPr lang="ko-KR" altLang="en-US" b="1" dirty="0" err="1" smtClean="0"/>
              <a:t>전달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전달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루프 다 </a:t>
            </a:r>
            <a:r>
              <a:rPr lang="ko-KR" altLang="en-US" b="1" dirty="0" err="1" smtClean="0"/>
              <a:t>돌때까지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x </a:t>
            </a:r>
            <a:r>
              <a:rPr lang="ko-KR" altLang="en-US" b="1" dirty="0" smtClean="0"/>
              <a:t>초기화 안돼</a:t>
            </a:r>
            <a:r>
              <a:rPr lang="en-US" altLang="ko-KR" b="1" dirty="0" smtClean="0"/>
              <a:t>~</a:t>
            </a:r>
          </a:p>
          <a:p>
            <a:r>
              <a:rPr lang="en-US" altLang="ko-KR" b="1" dirty="0" smtClean="0"/>
              <a:t>list</a:t>
            </a:r>
            <a:r>
              <a:rPr lang="en-US" altLang="ko-KR" b="1" baseline="0" dirty="0" smtClean="0"/>
              <a:t> iteration o(n)</a:t>
            </a:r>
          </a:p>
          <a:p>
            <a:r>
              <a:rPr lang="en-US" altLang="ko-KR" b="1" baseline="0" dirty="0" err="1" smtClean="0"/>
              <a:t>dict</a:t>
            </a:r>
            <a:r>
              <a:rPr lang="en-US" altLang="ko-KR" b="1" baseline="0" dirty="0" smtClean="0"/>
              <a:t> iteration o(n)</a:t>
            </a:r>
          </a:p>
          <a:p>
            <a:r>
              <a:rPr lang="ko-KR" altLang="en-US" b="1" baseline="0" dirty="0" smtClean="0"/>
              <a:t>반환 </a:t>
            </a:r>
            <a:r>
              <a:rPr lang="ko-KR" altLang="en-US" b="1" baseline="0" dirty="0" err="1" smtClean="0"/>
              <a:t>이터레이터타입</a:t>
            </a:r>
            <a:r>
              <a:rPr lang="en-US" altLang="ko-KR" b="1" baseline="0" dirty="0" smtClean="0"/>
              <a:t>(</a:t>
            </a:r>
            <a:r>
              <a:rPr lang="ko-KR" altLang="en-US" b="1" baseline="0" dirty="0" smtClean="0"/>
              <a:t>반복자임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err="1" smtClean="0"/>
              <a:t>이걸사용해서</a:t>
            </a:r>
            <a:r>
              <a:rPr lang="ko-KR" altLang="en-US" b="1" baseline="0" dirty="0" smtClean="0"/>
              <a:t> 순서대로 접근</a:t>
            </a:r>
            <a:r>
              <a:rPr lang="en-US" altLang="ko-KR" b="1" baseline="0" smtClean="0"/>
              <a:t>)</a:t>
            </a:r>
            <a:r>
              <a:rPr lang="ko-KR" altLang="en-US" b="1" baseline="0" smtClean="0"/>
              <a:t> </a:t>
            </a:r>
            <a:r>
              <a:rPr lang="en-US" altLang="ko-KR" b="1" baseline="0" dirty="0" smtClean="0"/>
              <a:t>– for</a:t>
            </a:r>
            <a:r>
              <a:rPr lang="ko-KR" altLang="en-US" b="1" baseline="0" dirty="0" smtClean="0"/>
              <a:t>문에 적합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28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당연히</a:t>
            </a:r>
            <a:r>
              <a:rPr lang="ko-KR" altLang="en-US" baseline="0" dirty="0" smtClean="0"/>
              <a:t> 책이랑 다르지 기울기 처음 </a:t>
            </a:r>
            <a:r>
              <a:rPr lang="en-US" altLang="ko-KR" baseline="0" dirty="0" smtClean="0"/>
              <a:t>random</a:t>
            </a:r>
            <a:r>
              <a:rPr lang="ko-KR" altLang="en-US" baseline="0" dirty="0" smtClean="0"/>
              <a:t>인데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입력 이미지의 픽셀 값 정규화 할지 </a:t>
            </a:r>
            <a:r>
              <a:rPr lang="en-US" altLang="ko-KR" dirty="0" smtClean="0"/>
              <a:t>(0.0~1.0) </a:t>
            </a:r>
            <a:r>
              <a:rPr lang="ko-KR" altLang="en-US" dirty="0" smtClean="0"/>
              <a:t>원래 </a:t>
            </a:r>
            <a:r>
              <a:rPr lang="en-US" altLang="ko-KR" dirty="0" smtClean="0"/>
              <a:t>0~255(w)</a:t>
            </a:r>
          </a:p>
          <a:p>
            <a:pPr marL="0" indent="0">
              <a:buNone/>
            </a:pPr>
            <a:r>
              <a:rPr lang="en-US" altLang="ko-KR" dirty="0" smtClean="0"/>
              <a:t>average</a:t>
            </a:r>
            <a:r>
              <a:rPr lang="en-US" altLang="ko-KR" baseline="0" dirty="0" smtClean="0"/>
              <a:t> / abs </a:t>
            </a:r>
            <a:r>
              <a:rPr lang="ko-KR" altLang="en-US" baseline="0" dirty="0" smtClean="0"/>
              <a:t>같은 </a:t>
            </a:r>
            <a:r>
              <a:rPr lang="ko-KR" altLang="en-US" b="1" baseline="0" dirty="0" err="1" smtClean="0"/>
              <a:t>넘파이</a:t>
            </a:r>
            <a:r>
              <a:rPr lang="ko-KR" altLang="en-US" b="1" baseline="0" dirty="0" smtClean="0"/>
              <a:t> 모듈의 </a:t>
            </a:r>
            <a:r>
              <a:rPr lang="ko-KR" altLang="en-US" b="1" baseline="0" dirty="0" err="1" smtClean="0"/>
              <a:t>메소드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: average </a:t>
            </a:r>
            <a:r>
              <a:rPr lang="ko-KR" altLang="en-US" b="1" baseline="0" dirty="0" smtClean="0"/>
              <a:t>각 요소들 다 더함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0.00000000032439077848040657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나올 이유는 없지 컴퓨터 계산 정밀도 유한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(32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부동소수점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75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2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17</a:t>
            </a:r>
            <a:r>
              <a:rPr lang="ko-KR" altLang="en-US" b="1" dirty="0" err="1" smtClean="0"/>
              <a:t>번임</a:t>
            </a:r>
            <a:r>
              <a:rPr lang="ko-KR" altLang="en-US" b="1" dirty="0" smtClean="0"/>
              <a:t> 처음에는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=0~9999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22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17</a:t>
            </a:r>
            <a:r>
              <a:rPr lang="ko-KR" altLang="en-US" b="1" dirty="0" err="1" smtClean="0"/>
              <a:t>번임</a:t>
            </a:r>
            <a:r>
              <a:rPr lang="ko-KR" altLang="en-US" b="1" dirty="0" smtClean="0"/>
              <a:t> 처음에는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=0~9999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47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7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0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68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9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docs.python.org/ko/3/library/collections.html#collections.OrderedDict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38799" y="1641475"/>
            <a:ext cx="6257925" cy="3575050"/>
          </a:xfrm>
        </p:spPr>
        <p:txBody>
          <a:bodyPr>
            <a:normAutofit fontScale="90000"/>
          </a:bodyPr>
          <a:lstStyle/>
          <a:p>
            <a:r>
              <a:rPr lang="ko-KR" altLang="en-US" sz="5300" b="1" dirty="0" smtClean="0"/>
              <a:t>밑바닥부터 시작하는 </a:t>
            </a:r>
            <a:r>
              <a:rPr lang="ko-KR" altLang="en-US" sz="5300" b="1" dirty="0" err="1" smtClean="0"/>
              <a:t>딥러닝</a:t>
            </a:r>
            <a:r>
              <a:rPr lang="en-US" altLang="ko-KR" sz="5300" b="1" dirty="0" smtClean="0"/>
              <a:t/>
            </a:r>
            <a:br>
              <a:rPr lang="en-US" altLang="ko-KR" sz="5300" b="1" dirty="0" smtClean="0"/>
            </a:br>
            <a:r>
              <a:rPr lang="en-US" altLang="ko-KR" sz="5300" b="1" dirty="0" smtClean="0"/>
              <a:t>-</a:t>
            </a:r>
            <a:r>
              <a:rPr lang="ko-KR" altLang="en-US" sz="5300" dirty="0" smtClean="0"/>
              <a:t>사이토 </a:t>
            </a:r>
            <a:r>
              <a:rPr lang="ko-KR" altLang="en-US" sz="5300" dirty="0" err="1" smtClean="0"/>
              <a:t>고키</a:t>
            </a:r>
            <a:r>
              <a:rPr lang="en-US" altLang="ko-KR" sz="5300" dirty="0" smtClean="0"/>
              <a:t>-</a:t>
            </a:r>
            <a:br>
              <a:rPr lang="en-US" altLang="ko-KR" sz="5300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 smtClean="0"/>
              <a:t>황의지</a:t>
            </a:r>
            <a:endParaRPr lang="ko-KR" altLang="en-US" sz="4000" dirty="0"/>
          </a:p>
        </p:txBody>
      </p:sp>
      <p:pic>
        <p:nvPicPr>
          <p:cNvPr id="1026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24961"/>
            <a:ext cx="4305299" cy="60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5.2.3 </a:t>
            </a:r>
            <a:r>
              <a:rPr lang="ko-KR" altLang="en-US" dirty="0" err="1" smtClean="0"/>
              <a:t>연쇄법칙과</a:t>
            </a:r>
            <a:r>
              <a:rPr lang="ko-KR" altLang="en-US" dirty="0" smtClean="0"/>
              <a:t> 계산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들어온 입력 신호에 국소적 미분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편미분</a:t>
            </a:r>
            <a:r>
              <a:rPr lang="en-US" altLang="ko-KR" dirty="0" smtClean="0">
                <a:solidFill>
                  <a:srgbClr val="0070C0"/>
                </a:solidFill>
              </a:rPr>
              <a:t>) </a:t>
            </a:r>
            <a:r>
              <a:rPr lang="ko-KR" altLang="en-US" dirty="0" smtClean="0">
                <a:solidFill>
                  <a:srgbClr val="0070C0"/>
                </a:solidFill>
              </a:rPr>
              <a:t>곱한 후 다음 노드로 전달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err="1" smtClean="0">
                <a:solidFill>
                  <a:srgbClr val="0070C0"/>
                </a:solidFill>
              </a:rPr>
              <a:t>체인룰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4578" name="Picture 2" descr="https://blog.kakaocdn.net/dn/vt0V9/btq4wv2xPgL/9yiFA73c8yRPDf06jNbaS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91" y="3018361"/>
            <a:ext cx="8647017" cy="23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blog.kakaocdn.net/dn/cX497u/btq4oQgMXUI/KCBpSZXHF3iTWkXEUMy240/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258" y="5035732"/>
            <a:ext cx="3370741" cy="5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2670026" y="4968142"/>
            <a:ext cx="459800" cy="78874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055866" y="3583882"/>
            <a:ext cx="669391" cy="71809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덧셈 노드의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입력 신호를 다음 노드로 출력할 뿐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5604" name="Picture 4" descr="https://blog.kakaocdn.net/dn/weVPG/btqIwZebgfD/bM9nRxwgTxym9kabDhoMa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79" y="3186030"/>
            <a:ext cx="6949841" cy="28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곱셈 노드의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입력 신호에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서로 바꾼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순전파</a:t>
            </a:r>
            <a:r>
              <a:rPr lang="ko-KR" altLang="en-US" dirty="0" smtClean="0">
                <a:solidFill>
                  <a:srgbClr val="0070C0"/>
                </a:solidFill>
              </a:rPr>
              <a:t> 때의 입력 신호 값을 곱함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곱셈 노드 구현 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순전파의</a:t>
            </a:r>
            <a:r>
              <a:rPr lang="ko-KR" altLang="en-US" dirty="0" smtClean="0">
                <a:solidFill>
                  <a:srgbClr val="0070C0"/>
                </a:solidFill>
              </a:rPr>
              <a:t> 입력 신호를 변수에 저장해야 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!= </a:t>
            </a:r>
            <a:r>
              <a:rPr lang="ko-KR" altLang="en-US" dirty="0" smtClean="0">
                <a:solidFill>
                  <a:srgbClr val="0070C0"/>
                </a:solidFill>
              </a:rPr>
              <a:t>덧셈 노드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6626" name="Picture 2" descr="https://blog.kakaocdn.net/dn/bPDIj3/btq4qET11St/aPTgX1y6Dw4Wpz8qiJcm1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3716443"/>
            <a:ext cx="66103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898359" y="4449262"/>
            <a:ext cx="422978" cy="50322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504890" y="5673735"/>
            <a:ext cx="422978" cy="50322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blog.kakaocdn.net/dn/0a0pt/btqIwZ6jJRn/L4oZ08jKcrndkD6xA6w8V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620" y="3519362"/>
            <a:ext cx="7968760" cy="31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5.3.3 </a:t>
            </a:r>
            <a:r>
              <a:rPr lang="ko-KR" altLang="en-US" dirty="0" smtClean="0"/>
              <a:t>사과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쇼핑의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각 변수들이 최종 금액에 어떻게 영향을 주는가</a:t>
            </a:r>
            <a:r>
              <a:rPr lang="en-US" altLang="ko-KR" dirty="0" smtClean="0">
                <a:solidFill>
                  <a:srgbClr val="0070C0"/>
                </a:solidFill>
              </a:rPr>
              <a:t>? = </a:t>
            </a:r>
            <a:r>
              <a:rPr lang="ko-KR" altLang="en-US" dirty="0" smtClean="0">
                <a:solidFill>
                  <a:srgbClr val="0070C0"/>
                </a:solidFill>
              </a:rPr>
              <a:t>미분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사과 가격</a:t>
            </a:r>
            <a:r>
              <a:rPr lang="en-US" altLang="ko-KR" dirty="0" smtClean="0">
                <a:solidFill>
                  <a:srgbClr val="0070C0"/>
                </a:solidFill>
              </a:rPr>
              <a:t>(\)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/ </a:t>
            </a:r>
            <a:r>
              <a:rPr lang="ko-KR" altLang="en-US" dirty="0" smtClean="0">
                <a:solidFill>
                  <a:srgbClr val="0070C0"/>
                </a:solidFill>
              </a:rPr>
              <a:t>사과 개수 </a:t>
            </a:r>
            <a:r>
              <a:rPr lang="en-US" altLang="ko-KR" dirty="0" smtClean="0">
                <a:solidFill>
                  <a:srgbClr val="0070C0"/>
                </a:solidFill>
              </a:rPr>
              <a:t>/ </a:t>
            </a:r>
            <a:r>
              <a:rPr lang="ko-KR" altLang="en-US" dirty="0" smtClean="0">
                <a:solidFill>
                  <a:srgbClr val="0070C0"/>
                </a:solidFill>
              </a:rPr>
              <a:t>소비세</a:t>
            </a:r>
            <a:r>
              <a:rPr lang="en-US" altLang="ko-KR" dirty="0" smtClean="0">
                <a:solidFill>
                  <a:srgbClr val="0070C0"/>
                </a:solidFill>
              </a:rPr>
              <a:t>(%)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곱셈 노드의 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입력 신호 서로 바꿈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670508" y="3384425"/>
            <a:ext cx="705744" cy="122439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65941" y="5443520"/>
            <a:ext cx="705744" cy="122439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65546" y="3996623"/>
            <a:ext cx="777342" cy="56310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5546" y="5061459"/>
            <a:ext cx="777342" cy="56310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0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단순한 계층 구현하기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MulLayer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ko-KR" altLang="en-US" dirty="0" smtClean="0">
                <a:solidFill>
                  <a:srgbClr val="0070C0"/>
                </a:solidFill>
              </a:rPr>
              <a:t>곱셈 노드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AddLayer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ko-KR" altLang="en-US" dirty="0" smtClean="0">
                <a:solidFill>
                  <a:srgbClr val="0070C0"/>
                </a:solidFill>
              </a:rPr>
              <a:t>덧셈 노드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계층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신경망의 기능 단위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모든 계층은 </a:t>
            </a:r>
            <a:r>
              <a:rPr lang="en-US" altLang="ko-KR" dirty="0">
                <a:solidFill>
                  <a:srgbClr val="0070C0"/>
                </a:solidFill>
              </a:rPr>
              <a:t>forward() &amp; backward()</a:t>
            </a:r>
            <a:r>
              <a:rPr lang="ko-KR" altLang="en-US" dirty="0">
                <a:solidFill>
                  <a:srgbClr val="0070C0"/>
                </a:solidFill>
              </a:rPr>
              <a:t>라는 공통의 메서드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인터페이스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를 갖도록 구현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8674" name="Picture 2" descr="https://blog.kakaocdn.net/dn/duoXEi/btqIz6wXc5Q/0PZKHbL5rt0LQtZJeCL2K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21" y="4242113"/>
            <a:ext cx="6176158" cy="25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2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32" y="2294441"/>
            <a:ext cx="4287609" cy="31460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곱셈 계층</a:t>
            </a:r>
            <a:endParaRPr lang="ko-KR" altLang="en-US" dirty="0"/>
          </a:p>
        </p:txBody>
      </p:sp>
      <p:pic>
        <p:nvPicPr>
          <p:cNvPr id="6" name="Picture 2" descr="https://blog.kakaocdn.net/dn/0a0pt/btqIwZ6jJRn/L4oZ08jKcrndkD6xA6w8V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7175"/>
            <a:ext cx="4557159" cy="18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552015" y="2626737"/>
            <a:ext cx="1442797" cy="39876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94812" y="2382400"/>
            <a:ext cx="3677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backward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에서 입력신호 곱해줘야 하기에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“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유지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＂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의 목적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37538" y="4645643"/>
            <a:ext cx="590478" cy="45413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51699" y="3737380"/>
            <a:ext cx="609912" cy="2516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5.4.1 </a:t>
            </a:r>
            <a:r>
              <a:rPr lang="ko-KR" altLang="en-US" dirty="0" smtClean="0">
                <a:solidFill>
                  <a:srgbClr val="FFC000"/>
                </a:solidFill>
              </a:rPr>
              <a:t>곱셈 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35" y="3544987"/>
            <a:ext cx="4310961" cy="31761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4398" y="5791281"/>
            <a:ext cx="4929518" cy="37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2   3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951549" y="5860890"/>
            <a:ext cx="1405976" cy="22079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608821" y="5607901"/>
            <a:ext cx="1424275" cy="25298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52" y="3522931"/>
            <a:ext cx="4579119" cy="3152601"/>
          </a:xfrm>
          <a:prstGeom prst="rect">
            <a:avLst/>
          </a:prstGeom>
        </p:spPr>
      </p:pic>
      <p:pic>
        <p:nvPicPr>
          <p:cNvPr id="13" name="Picture 2" descr="https://blog.kakaocdn.net/dn/0a0pt/btqIwZ6jJRn/L4oZ08jKcrndkD6xA6w8V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5" y="1609388"/>
            <a:ext cx="4557159" cy="18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6035886" y="3718863"/>
            <a:ext cx="1092153" cy="24817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447472" y="4016525"/>
            <a:ext cx="681518" cy="3605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039328" y="6398482"/>
            <a:ext cx="2438833" cy="32262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22441" y="4428715"/>
            <a:ext cx="1101829" cy="29484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152" y="2030148"/>
            <a:ext cx="3956206" cy="137076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526421" y="5330705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0" dirty="0" smtClean="0">
                <a:solidFill>
                  <a:srgbClr val="FFC000"/>
                </a:solidFill>
                <a:effectLst/>
                <a:latin typeface="-apple-system"/>
              </a:rPr>
              <a:t>잘 유지되고 있음</a:t>
            </a:r>
            <a:endParaRPr lang="en-US" altLang="ko-KR" sz="1600" b="1" i="0" dirty="0">
              <a:solidFill>
                <a:srgbClr val="FFC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492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5.4.2 </a:t>
            </a:r>
            <a:r>
              <a:rPr lang="ko-KR" altLang="en-US" dirty="0" smtClean="0"/>
              <a:t>덧셈 계층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38" y="2284457"/>
            <a:ext cx="3296780" cy="2729674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032754" y="4270053"/>
            <a:ext cx="301174" cy="50446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698" name="Picture 2" descr="https://blog.kakaocdn.net/dn/weVPG/btqIwZebgfD/bM9nRxwgTxym9kabDhoMa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1" y="2793779"/>
            <a:ext cx="4186739" cy="171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6904693" y="2717068"/>
            <a:ext cx="609912" cy="2516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478161" y="2378514"/>
            <a:ext cx="3677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초기화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x, 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입력 신호 저장할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-apple-system"/>
              </a:rPr>
              <a:t>필요없음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354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5.4.2 </a:t>
            </a:r>
            <a:r>
              <a:rPr lang="ko-KR" altLang="en-US" dirty="0" smtClean="0">
                <a:solidFill>
                  <a:srgbClr val="FFC000"/>
                </a:solidFill>
              </a:rPr>
              <a:t>덧셈 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22" name="Picture 2" descr="https://blog.kakaocdn.net/dn/duoXEi/btqIz6wXc5Q/0PZKHbL5rt0LQtZJeCL2K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68" y="2751703"/>
            <a:ext cx="5514206" cy="22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39" y="1789497"/>
            <a:ext cx="5096361" cy="43861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64991" y="1856782"/>
            <a:ext cx="3677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i="0" dirty="0" err="1" smtClean="0">
                <a:solidFill>
                  <a:srgbClr val="FFC000"/>
                </a:solidFill>
                <a:effectLst/>
                <a:latin typeface="-apple-system"/>
              </a:rPr>
              <a:t>체인룰</a:t>
            </a:r>
            <a:r>
              <a:rPr lang="ko-KR" altLang="en-US" sz="1200" b="1" i="0" dirty="0" smtClean="0">
                <a:solidFill>
                  <a:srgbClr val="FFC000"/>
                </a:solidFill>
                <a:effectLst/>
                <a:latin typeface="-apple-system"/>
              </a:rPr>
              <a:t> 이용해서 손쉽게 구현할 수 있어서 </a:t>
            </a:r>
            <a:r>
              <a:rPr lang="ko-KR" altLang="en-US" sz="1200" b="1" i="0" dirty="0" err="1" smtClean="0">
                <a:solidFill>
                  <a:srgbClr val="FFC000"/>
                </a:solidFill>
                <a:effectLst/>
                <a:latin typeface="-apple-system"/>
              </a:rPr>
              <a:t>좋긴한데</a:t>
            </a:r>
            <a:r>
              <a:rPr lang="en-US" altLang="ko-KR" sz="1200" b="1" i="0" dirty="0" smtClean="0">
                <a:solidFill>
                  <a:srgbClr val="FFC000"/>
                </a:solidFill>
                <a:effectLst/>
                <a:latin typeface="-apple-system"/>
              </a:rPr>
              <a:t>, forward/backward</a:t>
            </a:r>
            <a:r>
              <a:rPr lang="ko-KR" altLang="en-US" sz="1200" b="1" i="0" dirty="0" smtClean="0">
                <a:solidFill>
                  <a:srgbClr val="FFC000"/>
                </a:solidFill>
                <a:effectLst/>
                <a:latin typeface="-apple-system"/>
              </a:rPr>
              <a:t>를 더 간단하게 처리할 순 없을까</a:t>
            </a:r>
            <a:r>
              <a:rPr lang="en-US" altLang="ko-KR" sz="1200" b="1" i="0" dirty="0" smtClean="0">
                <a:solidFill>
                  <a:srgbClr val="FFC000"/>
                </a:solidFill>
                <a:effectLst/>
                <a:latin typeface="-apple-system"/>
              </a:rPr>
              <a:t>? </a:t>
            </a:r>
            <a:r>
              <a:rPr lang="ko-KR" altLang="en-US" sz="1200" b="1" i="0" dirty="0" smtClean="0">
                <a:solidFill>
                  <a:srgbClr val="FFC000"/>
                </a:solidFill>
                <a:effectLst/>
                <a:latin typeface="-apple-system"/>
              </a:rPr>
              <a:t>일일이 수작업으로 말고 코드를 바꿀 수 있을 것 같다</a:t>
            </a:r>
            <a:r>
              <a:rPr lang="en-US" altLang="ko-KR" sz="1200" b="1" i="0" dirty="0" smtClean="0">
                <a:solidFill>
                  <a:srgbClr val="FFC000"/>
                </a:solidFill>
                <a:effectLst/>
                <a:latin typeface="-apple-system"/>
              </a:rPr>
              <a:t>. </a:t>
            </a:r>
            <a:r>
              <a:rPr lang="ko-KR" altLang="en-US" sz="1200" b="1" i="0" dirty="0" err="1" smtClean="0">
                <a:solidFill>
                  <a:srgbClr val="FFC000"/>
                </a:solidFill>
                <a:effectLst/>
                <a:latin typeface="-apple-system"/>
              </a:rPr>
              <a:t>반복문</a:t>
            </a:r>
            <a:r>
              <a:rPr lang="en-US" altLang="ko-KR" sz="1200" b="1" i="0" dirty="0" smtClean="0">
                <a:solidFill>
                  <a:srgbClr val="FFC000"/>
                </a:solidFill>
                <a:effectLst/>
                <a:latin typeface="-apple-system"/>
              </a:rPr>
              <a:t>..? </a:t>
            </a:r>
          </a:p>
          <a:p>
            <a:r>
              <a:rPr lang="en-US" altLang="ko-KR" sz="1200" b="1" i="1" dirty="0" smtClean="0">
                <a:solidFill>
                  <a:srgbClr val="FFC000"/>
                </a:solidFill>
                <a:effectLst/>
                <a:latin typeface="-apple-system"/>
              </a:rPr>
              <a:t>-&gt; </a:t>
            </a:r>
            <a:r>
              <a:rPr lang="ko-KR" altLang="en-US" sz="1200" b="1" i="1" dirty="0" smtClean="0">
                <a:solidFill>
                  <a:srgbClr val="FFC000"/>
                </a:solidFill>
                <a:effectLst/>
                <a:latin typeface="-apple-system"/>
              </a:rPr>
              <a:t>가능</a:t>
            </a:r>
            <a:r>
              <a:rPr lang="en-US" altLang="ko-KR" sz="1200" b="1" i="1" dirty="0" smtClean="0">
                <a:solidFill>
                  <a:srgbClr val="FFC000"/>
                </a:solidFill>
                <a:effectLst/>
                <a:latin typeface="-apple-system"/>
              </a:rPr>
              <a:t>! </a:t>
            </a:r>
            <a:r>
              <a:rPr lang="en-US" altLang="ko-KR" sz="1200" b="1" i="1" dirty="0" err="1" smtClean="0">
                <a:solidFill>
                  <a:srgbClr val="FFC000"/>
                </a:solidFill>
                <a:effectLst/>
                <a:latin typeface="-apple-system"/>
              </a:rPr>
              <a:t>dlfs</a:t>
            </a:r>
            <a:r>
              <a:rPr lang="en-US" altLang="ko-KR" sz="1200" b="1" i="1" dirty="0" smtClean="0">
                <a:solidFill>
                  <a:srgbClr val="FFC000"/>
                </a:solidFill>
                <a:effectLst/>
                <a:latin typeface="-apple-system"/>
              </a:rPr>
              <a:t> 3</a:t>
            </a:r>
            <a:r>
              <a:rPr lang="ko-KR" altLang="en-US" sz="1200" b="1" i="1" dirty="0" smtClean="0">
                <a:solidFill>
                  <a:srgbClr val="FFC000"/>
                </a:solidFill>
                <a:effectLst/>
                <a:latin typeface="-apple-system"/>
              </a:rPr>
              <a:t>번째 책 마지막 장에서 다룬다</a:t>
            </a:r>
            <a:r>
              <a:rPr lang="en-US" altLang="ko-KR" sz="1200" b="1" i="1" dirty="0" smtClean="0">
                <a:solidFill>
                  <a:srgbClr val="FFC000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  <a:sym typeface="Wingdings" panose="05000000000000000000" pitchFamily="2" charset="2"/>
              </a:rPr>
              <a:t> </a:t>
            </a:r>
            <a:r>
              <a:rPr lang="ko-KR" altLang="en-US" sz="1200" b="1" i="1" dirty="0" smtClean="0">
                <a:solidFill>
                  <a:srgbClr val="FFC000"/>
                </a:solidFill>
                <a:latin typeface="-apple-system"/>
                <a:sym typeface="Wingdings" panose="05000000000000000000" pitchFamily="2" charset="2"/>
              </a:rPr>
              <a:t>이 책에서도 다룬다</a:t>
            </a:r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  <a:sym typeface="Wingdings" panose="05000000000000000000" pitchFamily="2" charset="2"/>
              </a:rPr>
              <a:t>.(</a:t>
            </a:r>
            <a:r>
              <a:rPr lang="en-US" altLang="ko-KR" sz="1200" b="1" i="1" dirty="0" err="1" smtClean="0">
                <a:solidFill>
                  <a:srgbClr val="FFC000"/>
                </a:solidFill>
                <a:latin typeface="-apple-system"/>
                <a:sym typeface="Wingdings" panose="05000000000000000000" pitchFamily="2" charset="2"/>
              </a:rPr>
              <a:t>OrderedDict</a:t>
            </a:r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  <a:sym typeface="Wingdings" panose="05000000000000000000" pitchFamily="2" charset="2"/>
              </a:rPr>
              <a:t>)</a:t>
            </a:r>
            <a:endParaRPr lang="en-US" altLang="ko-KR" sz="1200" b="1" i="1" dirty="0" smtClean="0">
              <a:solidFill>
                <a:srgbClr val="FFC000"/>
              </a:solidFill>
              <a:effectLst/>
              <a:latin typeface="-apple-system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08188" y="3195748"/>
            <a:ext cx="730293" cy="24706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86" y="6094649"/>
            <a:ext cx="6049514" cy="443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39" y="6175657"/>
            <a:ext cx="5096361" cy="3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활성화 함수 계층 구현하기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신경망을 구성하는 층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70C0"/>
                </a:solidFill>
              </a:rPr>
              <a:t>계층을 각각 클래스 하나로 </a:t>
            </a:r>
            <a:r>
              <a:rPr lang="ko-KR" altLang="en-US" dirty="0" smtClean="0"/>
              <a:t>구현할 것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5. </a:t>
            </a:r>
            <a:r>
              <a:rPr lang="ko-KR" altLang="en-US" dirty="0" smtClean="0"/>
              <a:t>오차역전파법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수치 미분</a:t>
            </a:r>
            <a:r>
              <a:rPr lang="en-US" altLang="ko-KR" dirty="0" smtClean="0"/>
              <a:t>numerical differentiation : </a:t>
            </a:r>
            <a:r>
              <a:rPr lang="ko-KR" altLang="en-US" dirty="0" smtClean="0"/>
              <a:t>단순하지만 오래 걸림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오차역전파법</a:t>
            </a:r>
            <a:r>
              <a:rPr lang="en-US" altLang="ko-KR" dirty="0" err="1" smtClean="0"/>
              <a:t>backpropagtion</a:t>
            </a:r>
            <a:r>
              <a:rPr lang="en-US" altLang="ko-KR" dirty="0" smtClean="0">
                <a:solidFill>
                  <a:srgbClr val="0070C0"/>
                </a:solidFill>
              </a:rPr>
              <a:t>(aka.</a:t>
            </a:r>
            <a:r>
              <a:rPr lang="ko-KR" altLang="en-US" dirty="0" err="1" smtClean="0">
                <a:solidFill>
                  <a:srgbClr val="0070C0"/>
                </a:solidFill>
              </a:rPr>
              <a:t>역전파</a:t>
            </a:r>
            <a:r>
              <a:rPr lang="en-US" altLang="ko-KR" dirty="0" smtClean="0">
                <a:solidFill>
                  <a:srgbClr val="0070C0"/>
                </a:solidFill>
              </a:rPr>
              <a:t>) : </a:t>
            </a:r>
            <a:r>
              <a:rPr lang="ko-KR" altLang="en-US" dirty="0" smtClean="0">
                <a:solidFill>
                  <a:srgbClr val="0070C0"/>
                </a:solidFill>
              </a:rPr>
              <a:t>효율적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/>
              <a:t>오차를 역으로 전파한다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backward propagation of errors</a:t>
            </a:r>
          </a:p>
          <a:p>
            <a:r>
              <a:rPr lang="ko-KR" altLang="en-US" dirty="0" smtClean="0"/>
              <a:t>수식 </a:t>
            </a:r>
            <a:r>
              <a:rPr lang="en-US" altLang="ko-KR" dirty="0" smtClean="0"/>
              <a:t>&amp; </a:t>
            </a:r>
            <a:r>
              <a:rPr lang="ko-KR" altLang="en-US" dirty="0" smtClean="0">
                <a:solidFill>
                  <a:srgbClr val="0070C0"/>
                </a:solidFill>
              </a:rPr>
              <a:t>계산 그래프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시각적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5.5.1 </a:t>
            </a:r>
            <a:r>
              <a:rPr lang="en-US" altLang="ko-KR" dirty="0" err="1" smtClean="0">
                <a:solidFill>
                  <a:srgbClr val="FFC000"/>
                </a:solidFill>
              </a:rPr>
              <a:t>ReLu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</a:rPr>
              <a:t>0 </a:t>
            </a:r>
            <a:r>
              <a:rPr lang="ko-KR" altLang="en-US" sz="2400" dirty="0" smtClean="0">
                <a:solidFill>
                  <a:srgbClr val="0070C0"/>
                </a:solidFill>
              </a:rPr>
              <a:t>이하 신호 </a:t>
            </a:r>
            <a:r>
              <a:rPr lang="en-US" altLang="ko-KR" sz="2400" dirty="0" smtClean="0">
                <a:solidFill>
                  <a:srgbClr val="0070C0"/>
                </a:solidFill>
              </a:rPr>
              <a:t>x, “</a:t>
            </a:r>
            <a:r>
              <a:rPr lang="ko-KR" altLang="en-US" sz="2400" dirty="0" smtClean="0">
                <a:solidFill>
                  <a:srgbClr val="0070C0"/>
                </a:solidFill>
              </a:rPr>
              <a:t>스위치</a:t>
            </a:r>
            <a:r>
              <a:rPr lang="en-US" altLang="ko-KR" sz="2400" dirty="0" smtClean="0">
                <a:solidFill>
                  <a:srgbClr val="0070C0"/>
                </a:solidFill>
              </a:rPr>
              <a:t>”</a:t>
            </a: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mask, </a:t>
            </a:r>
            <a:r>
              <a:rPr lang="ko-KR" altLang="en-US" sz="2400" dirty="0" smtClean="0">
                <a:solidFill>
                  <a:srgbClr val="0070C0"/>
                </a:solidFill>
              </a:rPr>
              <a:t>인스턴스 변수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000" dirty="0" err="1" smtClean="0">
                <a:solidFill>
                  <a:srgbClr val="0070C0"/>
                </a:solidFill>
              </a:rPr>
              <a:t>numpy</a:t>
            </a:r>
            <a:r>
              <a:rPr lang="en-US" altLang="ko-KR" sz="2000" dirty="0" smtClean="0">
                <a:solidFill>
                  <a:srgbClr val="0070C0"/>
                </a:solidFill>
              </a:rPr>
              <a:t> array, Boolean</a:t>
            </a:r>
          </a:p>
          <a:p>
            <a:r>
              <a:rPr lang="en-US" altLang="ko-KR" sz="2400" dirty="0" smtClean="0">
                <a:solidFill>
                  <a:srgbClr val="0070C0"/>
                </a:solidFill>
              </a:rPr>
              <a:t>method </a:t>
            </a:r>
            <a:r>
              <a:rPr lang="ko-KR" altLang="en-US" sz="2400" dirty="0" smtClean="0">
                <a:solidFill>
                  <a:srgbClr val="0070C0"/>
                </a:solidFill>
              </a:rPr>
              <a:t>인수</a:t>
            </a:r>
            <a:r>
              <a:rPr lang="en-US" altLang="ko-KR" sz="2400" dirty="0" smtClean="0">
                <a:solidFill>
                  <a:srgbClr val="0070C0"/>
                </a:solidFill>
              </a:rPr>
              <a:t>,</a:t>
            </a:r>
            <a:r>
              <a:rPr lang="ko-KR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numpy</a:t>
            </a:r>
            <a:r>
              <a:rPr lang="en-US" altLang="ko-KR" sz="2400" dirty="0" smtClean="0">
                <a:solidFill>
                  <a:srgbClr val="0070C0"/>
                </a:solidFill>
              </a:rPr>
              <a:t> array</a:t>
            </a:r>
          </a:p>
          <a:p>
            <a:pPr marL="457200" lvl="1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blog.kakaocdn.net/dn/eGD79X/btqIvE2dGFb/4f1YOkySjgsOLRNLOBGeb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14" y="547317"/>
            <a:ext cx="2262648" cy="9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xlgnx/btqIs8oVpN0/F8khsIwaSlufIjskobWXp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20" y="530725"/>
            <a:ext cx="2533821" cy="9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63" y="3583206"/>
            <a:ext cx="4284285" cy="30998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67" y="3120245"/>
            <a:ext cx="5465970" cy="356016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308746" y="3583206"/>
            <a:ext cx="1749831" cy="2209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88653" y="4194839"/>
            <a:ext cx="792090" cy="33136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38200" y="6120844"/>
            <a:ext cx="1739303" cy="56225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816904" y="4661141"/>
            <a:ext cx="983111" cy="33969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61473" y="4900325"/>
            <a:ext cx="3303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C000"/>
                </a:solidFill>
              </a:rPr>
              <a:t>Boolean array = mask</a:t>
            </a:r>
          </a:p>
          <a:p>
            <a:r>
              <a:rPr lang="en-US" altLang="ko-KR" sz="1400" b="1" dirty="0" smtClean="0">
                <a:solidFill>
                  <a:srgbClr val="FFC000"/>
                </a:solidFill>
              </a:rPr>
              <a:t>-&gt; indexing!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604" y="4893601"/>
            <a:ext cx="977950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5.5.1 </a:t>
            </a:r>
            <a:r>
              <a:rPr lang="en-US" altLang="ko-KR" dirty="0" err="1" smtClean="0">
                <a:solidFill>
                  <a:srgbClr val="FFC000"/>
                </a:solidFill>
              </a:rPr>
              <a:t>ReLu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blog.kakaocdn.net/dn/eGD79X/btqIvE2dGFb/4f1YOkySjgsOLRNLOBGeb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14" y="547317"/>
            <a:ext cx="2262648" cy="9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xlgnx/btqIs8oVpN0/F8khsIwaSlufIjskobWXp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20" y="508640"/>
            <a:ext cx="2533821" cy="9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88676"/>
            <a:ext cx="4284285" cy="309989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38200" y="5470331"/>
            <a:ext cx="1739303" cy="56225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30" y="2032936"/>
            <a:ext cx="4405628" cy="39996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214" y="2314063"/>
            <a:ext cx="5692700" cy="343739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6333294" y="3614640"/>
            <a:ext cx="2344301" cy="3313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638555" y="3756011"/>
            <a:ext cx="460269" cy="31276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21596" y="4030926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33293" y="4919288"/>
            <a:ext cx="2344301" cy="3313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36074" y="5754902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74600" y="5479836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5.5.1 </a:t>
            </a:r>
            <a:r>
              <a:rPr lang="en-US" altLang="ko-KR" dirty="0" err="1" smtClean="0">
                <a:solidFill>
                  <a:srgbClr val="FFC000"/>
                </a:solidFill>
              </a:rPr>
              <a:t>ReLu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676"/>
            <a:ext cx="4284285" cy="309989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38200" y="5470331"/>
            <a:ext cx="1739303" cy="56225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0" y="2032936"/>
            <a:ext cx="4405628" cy="39996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214" y="2312228"/>
            <a:ext cx="5692700" cy="343739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6333294" y="3614640"/>
            <a:ext cx="2344301" cy="3313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638555" y="3756011"/>
            <a:ext cx="460269" cy="31276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21596" y="4030926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33293" y="4919288"/>
            <a:ext cx="2344301" cy="3313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36074" y="5754902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74600" y="5479836"/>
            <a:ext cx="433564" cy="3631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63" y="2032936"/>
            <a:ext cx="5082378" cy="409988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021596" y="4228331"/>
            <a:ext cx="1635687" cy="3007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50845" y="5219741"/>
            <a:ext cx="1686218" cy="2600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73388" y="2052393"/>
            <a:ext cx="3677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effectLst/>
                <a:latin typeface="-apple-system"/>
              </a:rPr>
              <a:t>배열 생성 안하는 등 빠를 것 같은데</a:t>
            </a:r>
            <a:r>
              <a:rPr lang="en-US" altLang="ko-KR" sz="1200" b="1" dirty="0" smtClean="0">
                <a:solidFill>
                  <a:srgbClr val="FFC000"/>
                </a:solidFill>
                <a:effectLst/>
                <a:latin typeface="-apple-system"/>
              </a:rPr>
              <a:t>…</a:t>
            </a:r>
          </a:p>
          <a:p>
            <a:r>
              <a:rPr lang="ko-KR" altLang="en-US" sz="1200" b="1" dirty="0" smtClean="0">
                <a:solidFill>
                  <a:srgbClr val="FFC000"/>
                </a:solidFill>
                <a:latin typeface="-apple-system"/>
              </a:rPr>
              <a:t>이 간단한 코드에서만 장점일 듯</a:t>
            </a:r>
            <a:endParaRPr lang="en-US" altLang="ko-KR" sz="1200" b="1" dirty="0" smtClean="0">
              <a:solidFill>
                <a:srgbClr val="FFC000"/>
              </a:solidFill>
              <a:latin typeface="-apple-system"/>
            </a:endParaRPr>
          </a:p>
          <a:p>
            <a:r>
              <a:rPr lang="ko-KR" altLang="en-US" sz="1200" b="1" dirty="0" err="1" smtClean="0">
                <a:solidFill>
                  <a:srgbClr val="FFC000"/>
                </a:solidFill>
                <a:latin typeface="-apple-system"/>
              </a:rPr>
              <a:t>어레이</a:t>
            </a:r>
            <a:r>
              <a:rPr lang="ko-KR" altLang="en-US" sz="1200" b="1" dirty="0" smtClean="0">
                <a:solidFill>
                  <a:srgbClr val="FFC000"/>
                </a:solidFill>
                <a:latin typeface="-apple-system"/>
              </a:rPr>
              <a:t> 사이즈가 커지면</a:t>
            </a:r>
            <a:r>
              <a:rPr lang="en-US" altLang="ko-KR" sz="1200" b="1" dirty="0">
                <a:solidFill>
                  <a:srgbClr val="FFC000"/>
                </a:solidFill>
                <a:latin typeface="-apple-system"/>
              </a:rPr>
              <a:t> </a:t>
            </a:r>
            <a:r>
              <a:rPr lang="ko-KR" altLang="en-US" sz="1200" b="1" dirty="0" smtClean="0">
                <a:solidFill>
                  <a:srgbClr val="FFC000"/>
                </a:solidFill>
                <a:latin typeface="-apple-system"/>
              </a:rPr>
              <a:t>더 </a:t>
            </a:r>
            <a:r>
              <a:rPr lang="ko-KR" altLang="en-US" sz="1200" b="1" dirty="0" err="1" smtClean="0">
                <a:solidFill>
                  <a:srgbClr val="FFC000"/>
                </a:solidFill>
                <a:latin typeface="-apple-system"/>
              </a:rPr>
              <a:t>오래걸리지</a:t>
            </a:r>
            <a:r>
              <a:rPr lang="ko-KR" altLang="en-US" sz="1200" b="1" dirty="0" smtClean="0">
                <a:solidFill>
                  <a:srgbClr val="FFC000"/>
                </a:solidFill>
                <a:latin typeface="-apple-system"/>
              </a:rPr>
              <a:t> 않을까</a:t>
            </a:r>
            <a:r>
              <a:rPr lang="en-US" altLang="ko-KR" sz="1200" b="1" dirty="0" smtClean="0">
                <a:solidFill>
                  <a:srgbClr val="FFC000"/>
                </a:solidFill>
                <a:latin typeface="-apple-system"/>
              </a:rPr>
              <a:t>?</a:t>
            </a:r>
          </a:p>
          <a:p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</a:rPr>
              <a:t>&gt;&gt; </a:t>
            </a:r>
            <a:r>
              <a:rPr lang="en-US" altLang="ko-KR" sz="1200" b="1" i="1" dirty="0" err="1" smtClean="0">
                <a:solidFill>
                  <a:srgbClr val="FFC000"/>
                </a:solidFill>
                <a:latin typeface="-apple-system"/>
              </a:rPr>
              <a:t>numpy</a:t>
            </a:r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</a:rPr>
              <a:t> </a:t>
            </a:r>
            <a:r>
              <a:rPr lang="ko-KR" altLang="en-US" sz="1200" b="1" i="1" dirty="0" smtClean="0">
                <a:solidFill>
                  <a:srgbClr val="FFC000"/>
                </a:solidFill>
                <a:latin typeface="-apple-system"/>
              </a:rPr>
              <a:t>연산 속도 빠름</a:t>
            </a:r>
            <a:r>
              <a:rPr lang="en-US" altLang="ko-KR" sz="1200" b="1" i="1" dirty="0" smtClean="0">
                <a:solidFill>
                  <a:srgbClr val="FFC000"/>
                </a:solidFill>
                <a:latin typeface="-apple-system"/>
              </a:rPr>
              <a:t>!</a:t>
            </a:r>
            <a:endParaRPr lang="en-US" altLang="ko-KR" sz="1200" b="1" i="1" dirty="0" smtClean="0">
              <a:solidFill>
                <a:srgbClr val="FFC000"/>
              </a:solidFill>
              <a:effectLst/>
              <a:latin typeface="-apple-syste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214" y="403433"/>
            <a:ext cx="6020110" cy="605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214" y="998969"/>
            <a:ext cx="6020109" cy="36831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5492536" y="1183128"/>
            <a:ext cx="1055549" cy="20361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5.5.2 Sigmoid 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2050" name="Picture 2" descr="https://blog.kakaocdn.net/dn/6PvRi/btqIrvrm5OD/WAWzXRYZGolK0LCRePowh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9" y="427191"/>
            <a:ext cx="3027011" cy="9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.kakaocdn.net/dn/coXjtg/btqIAxuDDHU/KilIE8htpmstiYIewpQjl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141" y="1343378"/>
            <a:ext cx="4277535" cy="104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8326789" y="1825625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157724" y="1825625"/>
            <a:ext cx="350287" cy="3649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https://blog.kakaocdn.net/dn/WL5YB/btqIqmVF5Vr/OVmRwhKKSDb99sGkkAmmT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92" y="3140196"/>
            <a:ext cx="1278235" cy="13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blog.kakaocdn.net/dn/pA1ta/btqIxYTsrCE/aMOjEj6ADXV9AvQwiI51eK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10" y="3043908"/>
            <a:ext cx="7018301" cy="14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2154056" y="3947973"/>
            <a:ext cx="571671" cy="59326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5.5.2 Sigmoid 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2050" name="Picture 2" descr="https://blog.kakaocdn.net/dn/6PvRi/btqIrvrm5OD/WAWzXRYZGolK0LCRePowh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9" y="427191"/>
            <a:ext cx="3027011" cy="9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kakaocdn.net/dn/RmaT7/btqIs9BwxEb/vNk3PWTvxgax0msOT4zzn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98" y="3161031"/>
            <a:ext cx="95631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5524329" y="3850234"/>
            <a:ext cx="1164906" cy="6665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5.5.2 Sigmoid 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pic>
        <p:nvPicPr>
          <p:cNvPr id="2050" name="Picture 2" descr="https://blog.kakaocdn.net/dn/6PvRi/btqIrvrm5OD/WAWzXRYZGolK0LCRePowh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9" y="427191"/>
            <a:ext cx="3027011" cy="9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blog.kakaocdn.net/dn/rvBz7/btqIvDvxtil/9keAW8dN37Z4csRne2aM9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98" y="3433199"/>
            <a:ext cx="2452954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blog.kakaocdn.net/dn/bywqdx/btqIBeVRhfF/qnaM0aMKGQWRSZx7CC62v0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541" y="3118118"/>
            <a:ext cx="7629056" cy="16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6096000" y="3801057"/>
            <a:ext cx="691426" cy="52546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591751" y="3020646"/>
            <a:ext cx="691426" cy="52546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5.5.2 Sigmoid 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2050" name="Picture 2" descr="https://blog.kakaocdn.net/dn/6PvRi/btqIrvrm5OD/WAWzXRYZGolK0LCRePowh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9" y="427191"/>
            <a:ext cx="3027011" cy="9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blog.kakaocdn.net/dn/kZbXt/btqIrvx3n7o/2rrwd4FNHBVxUyEoOJKSp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66" y="1831870"/>
            <a:ext cx="7289234" cy="14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2101850" y="2379951"/>
            <a:ext cx="1479549" cy="59819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95600" y="2924756"/>
            <a:ext cx="424726" cy="33279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31975" y="3590924"/>
            <a:ext cx="8528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결국 입력 </a:t>
            </a:r>
            <a:r>
              <a:rPr lang="en-US" altLang="ko-KR" b="1" dirty="0" smtClean="0">
                <a:solidFill>
                  <a:srgbClr val="0070C0"/>
                </a:solidFill>
              </a:rPr>
              <a:t>x</a:t>
            </a:r>
            <a:r>
              <a:rPr lang="ko-KR" altLang="en-US" b="1" dirty="0" smtClean="0">
                <a:solidFill>
                  <a:srgbClr val="0070C0"/>
                </a:solidFill>
              </a:rPr>
              <a:t>와 출력 </a:t>
            </a:r>
            <a:r>
              <a:rPr lang="en-US" altLang="ko-KR" b="1" dirty="0" smtClean="0">
                <a:solidFill>
                  <a:srgbClr val="0070C0"/>
                </a:solidFill>
              </a:rPr>
              <a:t>y</a:t>
            </a:r>
            <a:r>
              <a:rPr lang="ko-KR" altLang="en-US" b="1" dirty="0" smtClean="0">
                <a:solidFill>
                  <a:srgbClr val="0070C0"/>
                </a:solidFill>
              </a:rPr>
              <a:t>로만 계산 가능</a:t>
            </a:r>
            <a:r>
              <a:rPr lang="en-US" altLang="ko-KR" b="1" dirty="0" smtClean="0">
                <a:solidFill>
                  <a:srgbClr val="0070C0"/>
                </a:solidFill>
              </a:rPr>
              <a:t>! -&gt; </a:t>
            </a:r>
            <a:r>
              <a:rPr lang="ko-KR" altLang="en-US" b="1" dirty="0" smtClean="0">
                <a:solidFill>
                  <a:srgbClr val="0070C0"/>
                </a:solidFill>
              </a:rPr>
              <a:t>중간 과정 생략 可 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입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출력에만 집중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https://blog.kakaocdn.net/dn/HnLJ4/btqIz4TrTN0/gbIeIllklJZmj0PceK4vm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23" y="4433858"/>
            <a:ext cx="6398147" cy="23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4850370" y="4509790"/>
            <a:ext cx="1621352" cy="169135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blog.kakaocdn.net/dn/t1a7g/btqIs9nW9ZU/QbiyXMcJsr9k9kv3sHqHk0/im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29" y="4014011"/>
            <a:ext cx="3541471" cy="14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9703416" y="4934884"/>
            <a:ext cx="1313218" cy="552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597517" y="5531674"/>
            <a:ext cx="330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출력 </a:t>
            </a:r>
            <a:r>
              <a:rPr lang="en-US" altLang="ko-KR" b="1" dirty="0" smtClean="0">
                <a:solidFill>
                  <a:srgbClr val="0070C0"/>
                </a:solidFill>
              </a:rPr>
              <a:t>y</a:t>
            </a:r>
            <a:r>
              <a:rPr lang="ko-KR" altLang="en-US" b="1" dirty="0" smtClean="0">
                <a:solidFill>
                  <a:srgbClr val="0070C0"/>
                </a:solidFill>
              </a:rPr>
              <a:t>만으로 계산 가능</a:t>
            </a:r>
            <a:r>
              <a:rPr lang="en-US" altLang="ko-KR" b="1" dirty="0" smtClean="0">
                <a:solidFill>
                  <a:srgbClr val="0070C0"/>
                </a:solidFill>
              </a:rPr>
              <a:t>!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5.5.1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66" y="1919026"/>
            <a:ext cx="5317667" cy="3935674"/>
          </a:xfrm>
          <a:prstGeom prst="rect">
            <a:avLst/>
          </a:prstGeom>
        </p:spPr>
      </p:pic>
      <p:pic>
        <p:nvPicPr>
          <p:cNvPr id="17" name="Picture 4" descr="https://blog.kakaocdn.net/dn/t1a7g/btqIs9nW9ZU/QbiyXMcJsr9k9kv3sHqHk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079" y="365125"/>
            <a:ext cx="3541471" cy="14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298950" y="2454856"/>
            <a:ext cx="1009650" cy="42804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5.6.1 Affine/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 구현하기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Affine Transformation </a:t>
            </a:r>
            <a:r>
              <a:rPr lang="ko-KR" altLang="en-US" dirty="0" err="1" smtClean="0">
                <a:solidFill>
                  <a:srgbClr val="0070C0"/>
                </a:solidFill>
              </a:rPr>
              <a:t>어파인</a:t>
            </a:r>
            <a:r>
              <a:rPr lang="ko-KR" altLang="en-US" dirty="0" smtClean="0">
                <a:solidFill>
                  <a:srgbClr val="0070C0"/>
                </a:solidFill>
              </a:rPr>
              <a:t> 변환 </a:t>
            </a:r>
            <a:r>
              <a:rPr lang="en-US" altLang="ko-KR" dirty="0" smtClean="0">
                <a:solidFill>
                  <a:srgbClr val="0070C0"/>
                </a:solidFill>
              </a:rPr>
              <a:t>&amp; Affine </a:t>
            </a:r>
            <a:r>
              <a:rPr lang="ko-KR" altLang="en-US" dirty="0" smtClean="0">
                <a:solidFill>
                  <a:srgbClr val="0070C0"/>
                </a:solidFill>
              </a:rPr>
              <a:t>계층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 err="1" smtClean="0">
                <a:solidFill>
                  <a:srgbClr val="0070C0"/>
                </a:solidFill>
              </a:rPr>
              <a:t>순전파</a:t>
            </a:r>
            <a:r>
              <a:rPr lang="ko-KR" altLang="en-US" sz="2000" dirty="0" smtClean="0">
                <a:solidFill>
                  <a:srgbClr val="0070C0"/>
                </a:solidFill>
              </a:rPr>
              <a:t> 때 수행하는 행렬의 곱 </a:t>
            </a:r>
            <a:r>
              <a:rPr lang="en-US" altLang="ko-KR" sz="2000" dirty="0" smtClean="0">
                <a:solidFill>
                  <a:srgbClr val="0070C0"/>
                </a:solidFill>
              </a:rPr>
              <a:t>(</a:t>
            </a:r>
            <a:r>
              <a:rPr lang="ko-KR" altLang="en-US" sz="2000" dirty="0" smtClean="0">
                <a:solidFill>
                  <a:srgbClr val="0070C0"/>
                </a:solidFill>
              </a:rPr>
              <a:t>기하학</a:t>
            </a:r>
            <a:r>
              <a:rPr lang="en-US" altLang="ko-KR" sz="2000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sz="200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dirty="0" smtClean="0">
                <a:solidFill>
                  <a:srgbClr val="0070C0"/>
                </a:solidFill>
              </a:rPr>
              <a:t>행렬</a:t>
            </a:r>
            <a:r>
              <a:rPr lang="en-US" altLang="ko-KR" sz="2000" dirty="0" smtClean="0">
                <a:solidFill>
                  <a:srgbClr val="0070C0"/>
                </a:solidFill>
              </a:rPr>
              <a:t>’</a:t>
            </a:r>
            <a:r>
              <a:rPr lang="ko-KR" altLang="en-US" sz="2000" dirty="0" smtClean="0">
                <a:solidFill>
                  <a:srgbClr val="0070C0"/>
                </a:solidFill>
              </a:rPr>
              <a:t>이 흐름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ko-KR" altLang="en-US" sz="2400" dirty="0" err="1" smtClean="0"/>
              <a:t>순전파</a:t>
            </a:r>
            <a:r>
              <a:rPr lang="ko-KR" altLang="en-US" sz="2400" dirty="0" smtClean="0"/>
              <a:t> 복습 </a:t>
            </a:r>
            <a:r>
              <a:rPr lang="en-US" altLang="ko-KR" sz="2400" dirty="0" smtClean="0"/>
              <a:t>: </a:t>
            </a:r>
            <a:r>
              <a:rPr lang="ko-KR" altLang="en-US" sz="2000" dirty="0"/>
              <a:t>가중치 신호의 총합을 계산하기 때문에 행렬의 곱</a:t>
            </a:r>
            <a:r>
              <a:rPr lang="en-US" altLang="ko-KR" sz="2000" dirty="0"/>
              <a:t>(np.dot)</a:t>
            </a:r>
            <a:r>
              <a:rPr lang="ko-KR" altLang="en-US" sz="2000" dirty="0"/>
              <a:t>을 사용했습니다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그러면 뉴런의 가중치 합은 </a:t>
            </a:r>
            <a:r>
              <a:rPr lang="en-US" altLang="ko-KR" sz="2000" dirty="0"/>
              <a:t>Y = np.dot(X, W) + B</a:t>
            </a:r>
            <a:r>
              <a:rPr lang="ko-KR" altLang="en-US" sz="2000" dirty="0"/>
              <a:t>처럼 계산합니다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이 </a:t>
            </a:r>
            <a:r>
              <a:rPr lang="en-US" altLang="ko-KR" sz="2000" dirty="0"/>
              <a:t>Y</a:t>
            </a:r>
            <a:r>
              <a:rPr lang="ko-KR" altLang="en-US" sz="2000" dirty="0"/>
              <a:t>를 활성화 함수로 변환해 다음 층으로 전파하는 것이 신경망 </a:t>
            </a:r>
            <a:r>
              <a:rPr lang="ko-KR" altLang="en-US" sz="2000" dirty="0" err="1"/>
              <a:t>순전파의</a:t>
            </a:r>
            <a:r>
              <a:rPr lang="ko-KR" altLang="en-US" sz="2000" dirty="0"/>
              <a:t> 흐름이었습니다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행렬의 곱 계산은 대응하는 </a:t>
            </a:r>
            <a:r>
              <a:rPr lang="ko-KR" altLang="en-US" sz="2000" b="1" dirty="0"/>
              <a:t>차원의 원소 수를 일치</a:t>
            </a:r>
            <a:r>
              <a:rPr lang="ko-KR" altLang="en-US" sz="2000" dirty="0"/>
              <a:t>시키는 게 핵심입니다</a:t>
            </a:r>
            <a:r>
              <a:rPr lang="en-US" altLang="ko-KR" sz="2000" dirty="0"/>
              <a:t>.</a:t>
            </a:r>
            <a:endParaRPr lang="en-US" altLang="ko-KR" sz="1800" dirty="0" smtClean="0"/>
          </a:p>
        </p:txBody>
      </p:sp>
      <p:pic>
        <p:nvPicPr>
          <p:cNvPr id="2052" name="Picture 4" descr="https://blog.kakaocdn.net/dn/bKEIN4/btqIs83DdjS/XITy2ucBrqdnn8prfmiNZ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22" y="4265612"/>
            <a:ext cx="4921178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bHCrx6/btqIwYNmsKP/gdiYKWDrdvT168SRcK2Sb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2" y="4581525"/>
            <a:ext cx="5477308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1549400" y="5289549"/>
            <a:ext cx="463550" cy="44482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9100" y="4900612"/>
            <a:ext cx="34881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input/output shape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을 맞춰주자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!</a:t>
            </a:r>
            <a:endParaRPr lang="en-US" altLang="ko-KR" sz="1600" b="1" i="0" dirty="0">
              <a:solidFill>
                <a:srgbClr val="0070C0"/>
              </a:solidFill>
              <a:effectLst/>
              <a:latin typeface="-apple-system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923414" y="4669293"/>
            <a:ext cx="37374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rgbClr val="FFC000"/>
                </a:solidFill>
                <a:latin typeface="+mn-lt"/>
              </a:rPr>
              <a:t>shape convention</a:t>
            </a: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08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5.6.2 </a:t>
            </a:r>
            <a:r>
              <a:rPr lang="ko-KR" altLang="en-US" dirty="0" err="1" smtClean="0"/>
              <a:t>배치용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Affine 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데이터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</a:rPr>
              <a:t>N</a:t>
            </a:r>
            <a:r>
              <a:rPr lang="ko-KR" altLang="en-US" sz="2400" dirty="0" smtClean="0">
                <a:solidFill>
                  <a:srgbClr val="0070C0"/>
                </a:solidFill>
              </a:rPr>
              <a:t>개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smtClean="0"/>
              <a:t>덧셈 </a:t>
            </a:r>
            <a:r>
              <a:rPr lang="en-US" altLang="ko-KR" sz="1800" dirty="0" smtClean="0"/>
              <a:t>: N</a:t>
            </a:r>
            <a:r>
              <a:rPr lang="ko-KR" altLang="en-US" sz="1800" dirty="0" smtClean="0"/>
              <a:t>개에 각각 </a:t>
            </a:r>
            <a:r>
              <a:rPr lang="ko-KR" altLang="en-US" sz="1800" dirty="0" err="1" smtClean="0"/>
              <a:t>더해짐</a:t>
            </a:r>
            <a:endParaRPr lang="en-US" altLang="ko-KR" sz="1800" dirty="0" smtClean="0"/>
          </a:p>
        </p:txBody>
      </p:sp>
      <p:pic>
        <p:nvPicPr>
          <p:cNvPr id="4098" name="Picture 2" descr="https://blog.kakaocdn.net/dn/cTcDvH/btqIxY66Rej/LGESmiYoG0tY32Ls2KyNv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0"/>
            <a:ext cx="4876800" cy="28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33713"/>
            <a:ext cx="4102311" cy="24829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19555" y="3284086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데이터 </a:t>
            </a:r>
            <a:r>
              <a:rPr lang="en-US" altLang="ko-KR" sz="1600" b="1" dirty="0" smtClean="0">
                <a:solidFill>
                  <a:srgbClr val="0070C0"/>
                </a:solidFill>
                <a:latin typeface="-apple-system"/>
              </a:rPr>
              <a:t>2</a:t>
            </a:r>
            <a:r>
              <a:rPr lang="ko-KR" altLang="en-US" sz="1600" b="1" dirty="0" smtClean="0">
                <a:solidFill>
                  <a:srgbClr val="0070C0"/>
                </a:solidFill>
                <a:latin typeface="-apple-system"/>
              </a:rPr>
              <a:t>개</a:t>
            </a:r>
            <a:endParaRPr lang="en-US" altLang="ko-KR" sz="1600" b="1" dirty="0">
              <a:solidFill>
                <a:srgbClr val="0070C0"/>
              </a:solidFill>
              <a:latin typeface="-apple-syste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14408" y="2171408"/>
            <a:ext cx="2888442" cy="7150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463" y="2991573"/>
            <a:ext cx="4281002" cy="2794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93750" y="4633913"/>
            <a:ext cx="990600" cy="44641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159500" y="4519612"/>
            <a:ext cx="1936750" cy="4778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576706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편향의 </a:t>
            </a:r>
            <a:r>
              <a:rPr lang="ko-KR" altLang="en-US" sz="1400" b="1" dirty="0" err="1">
                <a:solidFill>
                  <a:srgbClr val="FFC000"/>
                </a:solidFill>
                <a:latin typeface="Spoqa Han Sans"/>
              </a:rPr>
              <a:t>역전파</a:t>
            </a:r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 부분은 </a:t>
            </a:r>
            <a:r>
              <a:rPr lang="ko-KR" altLang="en-US" sz="1400" b="1" dirty="0" err="1">
                <a:solidFill>
                  <a:srgbClr val="FFC000"/>
                </a:solidFill>
                <a:latin typeface="Spoqa Han Sans"/>
              </a:rPr>
              <a:t>순전파의</a:t>
            </a:r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 편향 덧셈은 각각의 데이터에 더해지므로 </a:t>
            </a:r>
            <a:r>
              <a:rPr lang="ko-KR" altLang="en-US" sz="1400" b="1" dirty="0" err="1">
                <a:solidFill>
                  <a:srgbClr val="FFC000"/>
                </a:solidFill>
                <a:latin typeface="Spoqa Han Sans"/>
              </a:rPr>
              <a:t>역전파</a:t>
            </a:r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 때는 각 데이터의 </a:t>
            </a:r>
            <a:r>
              <a:rPr lang="ko-KR" altLang="en-US" sz="1400" b="1" dirty="0" err="1">
                <a:solidFill>
                  <a:srgbClr val="FFC000"/>
                </a:solidFill>
                <a:latin typeface="Spoqa Han Sans"/>
              </a:rPr>
              <a:t>역전파</a:t>
            </a:r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 값이 편향의 원소에 모여야 하기 때문에 배열의 같은 </a:t>
            </a:r>
            <a:r>
              <a:rPr lang="ko-KR" altLang="en-US" sz="1400" b="1" dirty="0" smtClean="0">
                <a:solidFill>
                  <a:srgbClr val="FFC000"/>
                </a:solidFill>
                <a:latin typeface="Spoqa Han Sans"/>
              </a:rPr>
              <a:t>열의 </a:t>
            </a:r>
            <a:r>
              <a:rPr lang="ko-KR" altLang="en-US" sz="1400" b="1" dirty="0">
                <a:solidFill>
                  <a:srgbClr val="FFC000"/>
                </a:solidFill>
                <a:latin typeface="Spoqa Han Sans"/>
              </a:rPr>
              <a:t>원소들이 합이 되는 것입니다</a:t>
            </a:r>
            <a:r>
              <a:rPr lang="en-US" altLang="ko-KR" sz="1400" b="1" dirty="0" smtClean="0">
                <a:solidFill>
                  <a:srgbClr val="FFC000"/>
                </a:solidFill>
                <a:latin typeface="Spoqa Han Sans"/>
              </a:rPr>
              <a:t>.</a:t>
            </a:r>
          </a:p>
          <a:p>
            <a:r>
              <a:rPr lang="de-DE" altLang="ko-KR" sz="1400" b="1" dirty="0">
                <a:solidFill>
                  <a:srgbClr val="FFC000"/>
                </a:solidFill>
              </a:rPr>
              <a:t>(ex) [[1,2,3],[4,5,6]]   -&gt;   [5,7,9]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18" y="5862921"/>
            <a:ext cx="1987614" cy="8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.1 </a:t>
            </a:r>
            <a:r>
              <a:rPr lang="ko-KR" altLang="en-US" dirty="0" smtClean="0"/>
              <a:t>계산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computational graph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node &amp; edge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edge : node </a:t>
            </a:r>
            <a:r>
              <a:rPr lang="ko-KR" altLang="en-US" dirty="0" smtClean="0">
                <a:solidFill>
                  <a:srgbClr val="0070C0"/>
                </a:solidFill>
              </a:rPr>
              <a:t>사이 직선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5.6.2 </a:t>
            </a:r>
            <a:r>
              <a:rPr lang="ko-KR" altLang="en-US" dirty="0" err="1" smtClean="0">
                <a:solidFill>
                  <a:srgbClr val="FFC000"/>
                </a:solidFill>
              </a:rPr>
              <a:t>배치용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Affine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098" name="Picture 2" descr="https://blog.kakaocdn.net/dn/cTcDvH/btqIxY66Rej/LGESmiYoG0tY32Ls2KyNv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30" y="0"/>
            <a:ext cx="3933270" cy="22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6877858" y="2171408"/>
            <a:ext cx="2888442" cy="7150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1" y="1768376"/>
            <a:ext cx="3733882" cy="44969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481" y="1610545"/>
            <a:ext cx="5867702" cy="465478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V="1">
            <a:off x="5384799" y="2603111"/>
            <a:ext cx="2476501" cy="28332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 flipV="1">
            <a:off x="5372099" y="3635489"/>
            <a:ext cx="2489201" cy="25063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 flipV="1">
            <a:off x="5430359" y="5708649"/>
            <a:ext cx="2932591" cy="25753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564" y="3001123"/>
            <a:ext cx="2933851" cy="242582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 flipV="1">
            <a:off x="11144250" y="4679947"/>
            <a:ext cx="692149" cy="29845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5.6.2 </a:t>
            </a:r>
            <a:r>
              <a:rPr lang="ko-KR" altLang="en-US" dirty="0" err="1" smtClean="0">
                <a:solidFill>
                  <a:srgbClr val="FFC000"/>
                </a:solidFill>
              </a:rPr>
              <a:t>배치용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Affine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9" y="2316267"/>
            <a:ext cx="5410311" cy="31293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3272421"/>
            <a:ext cx="6210413" cy="121702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flipV="1">
            <a:off x="8191500" y="3880934"/>
            <a:ext cx="2279650" cy="53866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vx5io/btqIxXtvtQE/LR9WrV14BCCcmnVZSizbw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33" y="230188"/>
            <a:ext cx="4228667" cy="13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5.6.3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-with-loss </a:t>
            </a:r>
            <a:r>
              <a:rPr lang="ko-KR" altLang="en-US" dirty="0" smtClean="0"/>
              <a:t>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출력층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정규화 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전 </a:t>
            </a:r>
            <a:r>
              <a:rPr lang="en-US" altLang="ko-KR" dirty="0" smtClean="0">
                <a:solidFill>
                  <a:srgbClr val="0070C0"/>
                </a:solidFill>
              </a:rPr>
              <a:t>affine </a:t>
            </a:r>
            <a:r>
              <a:rPr lang="ko-KR" altLang="en-US" dirty="0" smtClean="0">
                <a:solidFill>
                  <a:srgbClr val="0070C0"/>
                </a:solidFill>
              </a:rPr>
              <a:t>출력 </a:t>
            </a:r>
            <a:r>
              <a:rPr lang="en-US" altLang="ko-KR" dirty="0" smtClean="0">
                <a:solidFill>
                  <a:srgbClr val="0070C0"/>
                </a:solidFill>
              </a:rPr>
              <a:t>= score -&gt; </a:t>
            </a:r>
            <a:r>
              <a:rPr lang="ko-KR" altLang="en-US" dirty="0" smtClean="0">
                <a:solidFill>
                  <a:srgbClr val="0070C0"/>
                </a:solidFill>
              </a:rPr>
              <a:t>추론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분류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 시 바로 결과로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>
                <a:solidFill>
                  <a:srgbClr val="0070C0"/>
                </a:solidFill>
              </a:rPr>
              <a:t>자원 </a:t>
            </a:r>
            <a:r>
              <a:rPr lang="ko-KR" altLang="en-US" sz="2000" dirty="0" smtClean="0">
                <a:solidFill>
                  <a:srgbClr val="0070C0"/>
                </a:solidFill>
              </a:rPr>
              <a:t>낭비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000" dirty="0" err="1" smtClean="0">
                <a:solidFill>
                  <a:srgbClr val="0070C0"/>
                </a:solidFill>
              </a:rPr>
              <a:t>exp</a:t>
            </a:r>
            <a:r>
              <a:rPr lang="en-US" altLang="ko-KR" sz="2000" dirty="0" smtClean="0">
                <a:solidFill>
                  <a:srgbClr val="0070C0"/>
                </a:solidFill>
              </a:rPr>
              <a:t>(x)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단조증가함수여서</a:t>
            </a:r>
            <a:r>
              <a:rPr lang="ko-KR" altLang="en-US" sz="2000" dirty="0" smtClean="0">
                <a:solidFill>
                  <a:srgbClr val="0070C0"/>
                </a:solidFill>
              </a:rPr>
              <a:t> 전 결과의 </a:t>
            </a:r>
            <a:r>
              <a:rPr lang="ko-KR" altLang="en-US" sz="2000" dirty="0">
                <a:solidFill>
                  <a:srgbClr val="0070C0"/>
                </a:solidFill>
              </a:rPr>
              <a:t>증감을 바꾸지 않기 때문에 </a:t>
            </a:r>
            <a:r>
              <a:rPr lang="en-US" altLang="ko-KR" sz="2000" dirty="0" err="1">
                <a:solidFill>
                  <a:srgbClr val="0070C0"/>
                </a:solidFill>
              </a:rPr>
              <a:t>softmax</a:t>
            </a:r>
            <a:r>
              <a:rPr lang="ko-KR" altLang="en-US" sz="2000" dirty="0">
                <a:solidFill>
                  <a:srgbClr val="0070C0"/>
                </a:solidFill>
              </a:rPr>
              <a:t>로 바꾼 확률의 최댓값이 있는 </a:t>
            </a:r>
            <a:r>
              <a:rPr lang="ko-KR" altLang="en-US" sz="2000" dirty="0" smtClean="0">
                <a:solidFill>
                  <a:srgbClr val="0070C0"/>
                </a:solidFill>
              </a:rPr>
              <a:t>주소와 동일함</a:t>
            </a:r>
            <a:endParaRPr lang="ko-KR" altLang="en-US" sz="20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126" name="Picture 6" descr="https://blog.kakaocdn.net/dn/cqwx2w/btq4o9HpZvK/s4GvXhEJHAU6H9nkVWzSmK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12" y="3820198"/>
            <a:ext cx="8406721" cy="29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6517" y="4729540"/>
                <a:ext cx="3531736" cy="1846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0070C0"/>
                    </a:solidFill>
                  </a:rPr>
                  <a:t>y–t</a:t>
                </a:r>
              </a:p>
              <a:p>
                <a:r>
                  <a:rPr lang="en-US" altLang="ko-KR" b="1" dirty="0" smtClean="0">
                    <a:solidFill>
                      <a:srgbClr val="0070C0"/>
                    </a:solidFill>
                  </a:rPr>
                  <a:t>= </a:t>
                </a:r>
                <a:r>
                  <a:rPr lang="en-US" altLang="ko-KR" b="1" dirty="0" err="1" smtClean="0">
                    <a:solidFill>
                      <a:srgbClr val="0070C0"/>
                    </a:solidFill>
                  </a:rPr>
                  <a:t>softmax</a:t>
                </a:r>
                <a:r>
                  <a:rPr lang="en-US" altLang="ko-KR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출력 </a:t>
                </a:r>
                <a:r>
                  <a:rPr lang="en-US" altLang="ko-KR" b="1" dirty="0" smtClean="0">
                    <a:solidFill>
                      <a:srgbClr val="0070C0"/>
                    </a:solidFill>
                  </a:rPr>
                  <a:t>–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정답 레이블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ko-KR" b="1" dirty="0" smtClean="0">
                    <a:solidFill>
                      <a:srgbClr val="0070C0"/>
                    </a:solidFill>
                  </a:rPr>
                  <a:t>=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오차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altLang="ko-KR" sz="1400" b="1" dirty="0" smtClean="0">
                    <a:solidFill>
                      <a:srgbClr val="0070C0"/>
                    </a:solidFill>
                  </a:rPr>
                  <a:t>CEE</a:t>
                </a:r>
                <a:r>
                  <a:rPr lang="ko-KR" altLang="en-US" sz="1400" b="1" dirty="0" smtClean="0">
                    <a:solidFill>
                      <a:srgbClr val="0070C0"/>
                    </a:solidFill>
                  </a:rPr>
                  <a:t>가 그렇게 설계되었음</a:t>
                </a:r>
                <a:endParaRPr lang="en-US" altLang="ko-KR" sz="1400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ko-KR" sz="1400" b="1" dirty="0" smtClean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400" b="1" dirty="0" smtClean="0">
                    <a:solidFill>
                      <a:srgbClr val="0070C0"/>
                    </a:solidFill>
                  </a:rPr>
                  <a:t>회귀</a:t>
                </a:r>
                <a:r>
                  <a:rPr lang="en-US" altLang="ko-KR" sz="1400" b="1" dirty="0" smtClean="0">
                    <a:solidFill>
                      <a:srgbClr val="0070C0"/>
                    </a:solidFill>
                  </a:rPr>
                  <a:t>-SSE : </a:t>
                </a:r>
                <a:r>
                  <a:rPr lang="ko-KR" altLang="en-US" sz="1400" b="1" dirty="0" err="1" smtClean="0">
                    <a:solidFill>
                      <a:srgbClr val="0070C0"/>
                    </a:solidFill>
                  </a:rPr>
                  <a:t>항등함수</a:t>
                </a:r>
                <a:r>
                  <a:rPr lang="ko-KR" altLang="en-US" sz="1400" b="1" dirty="0" smtClean="0">
                    <a:solidFill>
                      <a:srgbClr val="0070C0"/>
                    </a:solidFill>
                  </a:rPr>
                  <a:t> 출력 </a:t>
                </a:r>
                <a:r>
                  <a:rPr lang="en-US" altLang="ko-KR" sz="1400" b="1" dirty="0" smtClean="0">
                    <a:solidFill>
                      <a:srgbClr val="0070C0"/>
                    </a:solidFill>
                  </a:rPr>
                  <a:t>– </a:t>
                </a:r>
                <a:r>
                  <a:rPr lang="ko-KR" altLang="en-US" sz="1400" b="1" dirty="0" smtClean="0">
                    <a:solidFill>
                      <a:srgbClr val="0070C0"/>
                    </a:solidFill>
                  </a:rPr>
                  <a:t>정답 레이블</a:t>
                </a:r>
                <a:r>
                  <a:rPr lang="en-US" altLang="ko-KR" sz="1400" b="1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endParaRPr lang="ko-KR" altLang="en-US" sz="1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17" y="4729540"/>
                <a:ext cx="3531736" cy="1846659"/>
              </a:xfrm>
              <a:prstGeom prst="rect">
                <a:avLst/>
              </a:prstGeom>
              <a:blipFill>
                <a:blip r:embed="rId5"/>
                <a:stretch>
                  <a:fillRect l="-1554" t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/>
          <p:cNvSpPr/>
          <p:nvPr/>
        </p:nvSpPr>
        <p:spPr>
          <a:xfrm>
            <a:off x="3470012" y="5053301"/>
            <a:ext cx="841638" cy="2235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69300" y="3820198"/>
            <a:ext cx="2324100" cy="35175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67" y="3996074"/>
            <a:ext cx="210195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5.6.3 </a:t>
            </a:r>
            <a:r>
              <a:rPr lang="en-US" altLang="ko-KR" dirty="0" err="1" smtClean="0">
                <a:solidFill>
                  <a:srgbClr val="FFC000"/>
                </a:solidFill>
              </a:rPr>
              <a:t>Softmax</a:t>
            </a:r>
            <a:r>
              <a:rPr lang="en-US" altLang="ko-KR" dirty="0" smtClean="0">
                <a:solidFill>
                  <a:srgbClr val="FFC000"/>
                </a:solidFill>
              </a:rPr>
              <a:t>-with-loss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148796"/>
            <a:ext cx="4758327" cy="3724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06900" y="539816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smtClean="0">
                <a:solidFill>
                  <a:srgbClr val="0070C0"/>
                </a:solidFill>
              </a:rPr>
              <a:t>데이터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개당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“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오차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”</a:t>
            </a:r>
            <a:endParaRPr lang="ko-KR" altLang="en-US" sz="1600" dirty="0"/>
          </a:p>
        </p:txBody>
      </p:sp>
      <p:sp>
        <p:nvSpPr>
          <p:cNvPr id="11" name="타원 10"/>
          <p:cNvSpPr/>
          <p:nvPr/>
        </p:nvSpPr>
        <p:spPr>
          <a:xfrm>
            <a:off x="2197101" y="5200650"/>
            <a:ext cx="3873500" cy="254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flipV="1">
            <a:off x="3625851" y="4710547"/>
            <a:ext cx="781049" cy="30570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 flipV="1">
            <a:off x="5029201" y="2947742"/>
            <a:ext cx="920749" cy="379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06560" y="5854803"/>
            <a:ext cx="4210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C000"/>
                </a:solidFill>
              </a:rPr>
              <a:t>else</a:t>
            </a:r>
            <a:r>
              <a:rPr lang="ko-KR" altLang="en-US" sz="1400" b="1" dirty="0">
                <a:solidFill>
                  <a:srgbClr val="FFC000"/>
                </a:solidFill>
              </a:rPr>
              <a:t>:            </a:t>
            </a:r>
            <a:endParaRPr lang="en-US" altLang="ko-KR" sz="1400" b="1" dirty="0" smtClean="0">
              <a:solidFill>
                <a:srgbClr val="FFC000"/>
              </a:solidFill>
            </a:endParaRPr>
          </a:p>
          <a:p>
            <a:r>
              <a:rPr lang="en-US" altLang="ko-KR" sz="1400" b="1" dirty="0" smtClean="0">
                <a:solidFill>
                  <a:srgbClr val="FFC000"/>
                </a:solidFill>
              </a:rPr>
              <a:t>   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dx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400" b="1" dirty="0">
                <a:solidFill>
                  <a:srgbClr val="FFC000"/>
                </a:solidFill>
              </a:rPr>
              <a:t>= </a:t>
            </a:r>
            <a:r>
              <a:rPr lang="ko-KR" altLang="en-US" sz="1400" b="1" dirty="0" err="1">
                <a:solidFill>
                  <a:srgbClr val="FFC000"/>
                </a:solidFill>
              </a:rPr>
              <a:t>self.y.copy</a:t>
            </a:r>
            <a:r>
              <a:rPr lang="ko-KR" altLang="en-US" sz="1400" b="1" dirty="0">
                <a:solidFill>
                  <a:srgbClr val="FFC000"/>
                </a:solidFill>
              </a:rPr>
              <a:t>()           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	</a:t>
            </a:r>
          </a:p>
          <a:p>
            <a:r>
              <a:rPr lang="en-US" altLang="ko-KR" sz="1400" b="1" dirty="0" smtClean="0">
                <a:solidFill>
                  <a:srgbClr val="FFC000"/>
                </a:solidFill>
              </a:rPr>
              <a:t>   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dx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[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np.arange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batch_size</a:t>
            </a:r>
            <a:r>
              <a:rPr lang="ko-KR" altLang="en-US" sz="1400" b="1" dirty="0">
                <a:solidFill>
                  <a:srgbClr val="FFC000"/>
                </a:solidFill>
              </a:rPr>
              <a:t>), </a:t>
            </a:r>
            <a:r>
              <a:rPr lang="ko-KR" altLang="en-US" sz="1400" b="1" dirty="0" err="1">
                <a:solidFill>
                  <a:srgbClr val="FFC000"/>
                </a:solidFill>
              </a:rPr>
              <a:t>self.t</a:t>
            </a:r>
            <a:r>
              <a:rPr lang="ko-KR" altLang="en-US" sz="1400" b="1" dirty="0">
                <a:solidFill>
                  <a:srgbClr val="FFC000"/>
                </a:solidFill>
              </a:rPr>
              <a:t>] -= 1            </a:t>
            </a:r>
            <a:endParaRPr lang="en-US" altLang="ko-KR" sz="1400" b="1" dirty="0" smtClean="0">
              <a:solidFill>
                <a:srgbClr val="FFC000"/>
              </a:solidFill>
            </a:endParaRPr>
          </a:p>
          <a:p>
            <a:r>
              <a:rPr lang="en-US" altLang="ko-KR" sz="1400" b="1" dirty="0" smtClean="0">
                <a:solidFill>
                  <a:srgbClr val="FFC000"/>
                </a:solidFill>
              </a:rPr>
              <a:t>   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dx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400" b="1" dirty="0">
                <a:solidFill>
                  <a:srgbClr val="FFC000"/>
                </a:solidFill>
              </a:rPr>
              <a:t>= </a:t>
            </a:r>
            <a:r>
              <a:rPr lang="ko-KR" altLang="en-US" sz="1400" b="1" dirty="0" err="1">
                <a:solidFill>
                  <a:srgbClr val="FFC000"/>
                </a:solidFill>
              </a:rPr>
              <a:t>dx</a:t>
            </a:r>
            <a:r>
              <a:rPr lang="ko-KR" altLang="en-US" sz="1400" b="1" dirty="0">
                <a:solidFill>
                  <a:srgbClr val="FFC000"/>
                </a:solidFill>
              </a:rPr>
              <a:t> / </a:t>
            </a:r>
            <a:r>
              <a:rPr lang="ko-KR" altLang="en-US" sz="1400" b="1" dirty="0" err="1">
                <a:solidFill>
                  <a:srgbClr val="FFC000"/>
                </a:solidFill>
              </a:rPr>
              <a:t>batch_size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pic>
        <p:nvPicPr>
          <p:cNvPr id="8194" name="Picture 2" descr="https://blog.kakaocdn.net/dn/duHfn5/btqX0pOpE8t/4itkfNaBVS9VAlTB1EKAE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2" y="632618"/>
            <a:ext cx="3228975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 flipV="1">
            <a:off x="9061450" y="1027906"/>
            <a:ext cx="400050" cy="33099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73" y="4160452"/>
            <a:ext cx="5128894" cy="1937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473" y="2010826"/>
            <a:ext cx="4248368" cy="19495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 flipV="1">
            <a:off x="11079367" y="5779305"/>
            <a:ext cx="762000" cy="3188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flipV="1">
            <a:off x="6955427" y="5144037"/>
            <a:ext cx="1509699" cy="21346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5.6.3 </a:t>
            </a:r>
            <a:r>
              <a:rPr lang="en-US" altLang="ko-KR" dirty="0" err="1" smtClean="0">
                <a:solidFill>
                  <a:srgbClr val="FFC000"/>
                </a:solidFill>
              </a:rPr>
              <a:t>Softmax</a:t>
            </a:r>
            <a:r>
              <a:rPr lang="en-US" altLang="ko-KR" dirty="0" smtClean="0">
                <a:solidFill>
                  <a:srgbClr val="FFC000"/>
                </a:solidFill>
              </a:rPr>
              <a:t>-with-loss </a:t>
            </a:r>
            <a:r>
              <a:rPr lang="ko-KR" altLang="en-US" dirty="0" smtClean="0">
                <a:solidFill>
                  <a:srgbClr val="FFC000"/>
                </a:solidFill>
              </a:rPr>
              <a:t>계층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6" y="3657138"/>
            <a:ext cx="6413385" cy="294306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 flipV="1">
            <a:off x="766365" y="3950241"/>
            <a:ext cx="2340565" cy="3446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2778" t="5701" b="6585"/>
          <a:stretch/>
        </p:blipFill>
        <p:spPr>
          <a:xfrm>
            <a:off x="402416" y="1517405"/>
            <a:ext cx="3865420" cy="19330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38200" y="5625943"/>
            <a:ext cx="20201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배치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x,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데이터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1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43" y="2481760"/>
            <a:ext cx="6338536" cy="165880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 flipV="1">
            <a:off x="5705510" y="3795900"/>
            <a:ext cx="2340565" cy="3446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772" y="4140568"/>
            <a:ext cx="6382078" cy="97795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flipV="1">
            <a:off x="6509610" y="4826478"/>
            <a:ext cx="1165808" cy="2920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l="12186" t="3" r="27822" b="-4"/>
          <a:stretch/>
        </p:blipFill>
        <p:spPr>
          <a:xfrm>
            <a:off x="7230533" y="3564031"/>
            <a:ext cx="120650" cy="186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l="12186" t="3" r="27822" b="-4"/>
          <a:stretch/>
        </p:blipFill>
        <p:spPr>
          <a:xfrm>
            <a:off x="6035675" y="2544771"/>
            <a:ext cx="120650" cy="1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58" y="2125762"/>
            <a:ext cx="6413385" cy="294306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 flipV="1">
            <a:off x="2087507" y="2418865"/>
            <a:ext cx="2340565" cy="34466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80271" y="3090724"/>
            <a:ext cx="20201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solidFill>
                  <a:srgbClr val="FFC000"/>
                </a:solidFill>
              </a:rPr>
              <a:t>오버플로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3" y="107662"/>
            <a:ext cx="2935606" cy="1791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999" y="0"/>
            <a:ext cx="2358259" cy="2374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999" y="2374051"/>
            <a:ext cx="2351337" cy="2690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1866" r="-1"/>
          <a:stretch/>
        </p:blipFill>
        <p:spPr>
          <a:xfrm>
            <a:off x="8762999" y="5064807"/>
            <a:ext cx="2358259" cy="23648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2637" y="9232"/>
            <a:ext cx="330217" cy="19686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 flipV="1">
            <a:off x="3195871" y="2796566"/>
            <a:ext cx="709144" cy="2747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5.7.2 </a:t>
            </a:r>
            <a:r>
              <a:rPr lang="ko-KR" altLang="en-US" sz="4000" dirty="0" smtClean="0"/>
              <a:t>오차역전법을 적용한 신경망 구현하기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기울기 산출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매개변수 갱신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반복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smtClean="0"/>
              <a:t>common/layers</a:t>
            </a:r>
            <a:r>
              <a:rPr lang="en-US" altLang="ko-KR" dirty="0" smtClean="0">
                <a:solidFill>
                  <a:srgbClr val="0070C0"/>
                </a:solidFill>
              </a:rPr>
              <a:t> : activation functions &amp; Affine &amp; </a:t>
            </a:r>
            <a:r>
              <a:rPr lang="en-US" altLang="ko-KR" dirty="0" err="1" smtClean="0">
                <a:solidFill>
                  <a:srgbClr val="0070C0"/>
                </a:solidFill>
              </a:rPr>
              <a:t>softmax</a:t>
            </a:r>
            <a:r>
              <a:rPr lang="en-US" altLang="ko-KR" dirty="0" smtClean="0">
                <a:solidFill>
                  <a:srgbClr val="0070C0"/>
                </a:solidFill>
              </a:rPr>
              <a:t> with loss &amp; other functions</a:t>
            </a:r>
          </a:p>
          <a:p>
            <a:r>
              <a:rPr lang="en-US" altLang="ko-KR" dirty="0"/>
              <a:t>common/gradient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en-US" altLang="ko-KR" dirty="0" err="1" smtClean="0">
                <a:solidFill>
                  <a:srgbClr val="0070C0"/>
                </a:solidFill>
              </a:rPr>
              <a:t>numerical_gradient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‘collections’ library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dirty="0" err="1" smtClean="0">
                <a:solidFill>
                  <a:srgbClr val="0070C0"/>
                </a:solidFill>
              </a:rPr>
              <a:t>OrderedDict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/>
              <a:t>인스턴스 변수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en-US" altLang="ko-KR" dirty="0" err="1" smtClean="0">
                <a:solidFill>
                  <a:srgbClr val="0070C0"/>
                </a:solidFill>
              </a:rPr>
              <a:t>params</a:t>
            </a:r>
            <a:r>
              <a:rPr lang="en-US" altLang="ko-KR" dirty="0" smtClean="0">
                <a:solidFill>
                  <a:srgbClr val="0070C0"/>
                </a:solidFill>
              </a:rPr>
              <a:t>{} / layers{} / </a:t>
            </a:r>
            <a:r>
              <a:rPr lang="en-US" altLang="ko-KR" dirty="0" err="1" smtClean="0">
                <a:solidFill>
                  <a:srgbClr val="0070C0"/>
                </a:solidFill>
              </a:rPr>
              <a:t>lastLayer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method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en-US" altLang="ko-KR" dirty="0" err="1" smtClean="0">
                <a:solidFill>
                  <a:srgbClr val="0070C0"/>
                </a:solidFill>
              </a:rPr>
              <a:t>init</a:t>
            </a:r>
            <a:r>
              <a:rPr lang="en-US" altLang="ko-KR" dirty="0" smtClean="0">
                <a:solidFill>
                  <a:srgbClr val="0070C0"/>
                </a:solidFill>
              </a:rPr>
              <a:t> / predict / loss / accuracy / gradient</a:t>
            </a:r>
          </a:p>
        </p:txBody>
      </p:sp>
    </p:spTree>
    <p:extLst>
      <p:ext uri="{BB962C8B-B14F-4D97-AF65-F5344CB8AC3E}">
        <p14:creationId xmlns:p14="http://schemas.microsoft.com/office/powerpoint/2010/main" val="5079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5.7.2 </a:t>
            </a:r>
            <a:r>
              <a:rPr lang="ko-KR" altLang="en-US" sz="4000" dirty="0" smtClean="0">
                <a:solidFill>
                  <a:srgbClr val="FFC000"/>
                </a:solidFill>
              </a:rPr>
              <a:t>오차역전법을 적용한 신경망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4" y="1870267"/>
            <a:ext cx="6135498" cy="31075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2250" y="1409248"/>
            <a:ext cx="857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docs.python.org/ko/3/library/collections.html#collections.OrderedDict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412" y="2541390"/>
            <a:ext cx="5810014" cy="3803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8" y="4693395"/>
            <a:ext cx="6341250" cy="22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5.7.2 </a:t>
            </a:r>
            <a:r>
              <a:rPr lang="ko-KR" altLang="en-US" sz="4000" dirty="0" smtClean="0"/>
              <a:t>오차역전법을 적용한 신경망 구현하기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1" y="1619251"/>
            <a:ext cx="6232965" cy="3244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52"/>
          <a:stretch/>
        </p:blipFill>
        <p:spPr>
          <a:xfrm>
            <a:off x="140702" y="2807199"/>
            <a:ext cx="6232644" cy="37587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347" y="2285933"/>
            <a:ext cx="5704354" cy="36440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612" t="41062" r="39270" b="40976"/>
          <a:stretch/>
        </p:blipFill>
        <p:spPr>
          <a:xfrm>
            <a:off x="10445749" y="5076423"/>
            <a:ext cx="1562101" cy="254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81" y="3783233"/>
            <a:ext cx="6232965" cy="93260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40702" y="4686553"/>
            <a:ext cx="5021848" cy="163169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34" y="5819219"/>
            <a:ext cx="1989088" cy="1691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6959600" y="2462195"/>
            <a:ext cx="323850" cy="2683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5.7.2 </a:t>
            </a:r>
            <a:r>
              <a:rPr lang="ko-KR" altLang="en-US" sz="4000" dirty="0" smtClean="0">
                <a:solidFill>
                  <a:srgbClr val="FFC000"/>
                </a:solidFill>
              </a:rPr>
              <a:t>오차역전법을 적용한 신경망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FFC000"/>
                </a:solidFill>
              </a:rPr>
              <a:t>OrderedDict</a:t>
            </a:r>
            <a:r>
              <a:rPr lang="en-US" altLang="ko-KR" dirty="0" smtClean="0">
                <a:solidFill>
                  <a:srgbClr val="FFC000"/>
                </a:solidFill>
              </a:rPr>
              <a:t> + for</a:t>
            </a:r>
            <a:r>
              <a:rPr lang="ko-KR" altLang="en-US" dirty="0" smtClean="0">
                <a:solidFill>
                  <a:srgbClr val="FFC000"/>
                </a:solidFill>
              </a:rPr>
              <a:t>문 </a:t>
            </a:r>
            <a:r>
              <a:rPr lang="en-US" altLang="ko-KR" dirty="0" smtClean="0">
                <a:solidFill>
                  <a:srgbClr val="FFC000"/>
                </a:solidFill>
              </a:rPr>
              <a:t>+ reverse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계층으로 모듈화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30" y="1825625"/>
            <a:ext cx="5096361" cy="4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.1.1 </a:t>
            </a:r>
            <a:r>
              <a:rPr lang="ko-KR" altLang="en-US" dirty="0" smtClean="0"/>
              <a:t>계산 그래프로 풀다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노드 안에 연산 내용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계산 결과 화살표 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sz="2400" dirty="0" smtClean="0"/>
              <a:t>forward propagation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dirty="0" smtClean="0">
                <a:solidFill>
                  <a:srgbClr val="0070C0"/>
                </a:solidFill>
              </a:rPr>
              <a:t>계산 그래프의 출발점 </a:t>
            </a:r>
            <a:r>
              <a:rPr lang="en-US" altLang="ko-KR" sz="2400" dirty="0" smtClean="0">
                <a:solidFill>
                  <a:srgbClr val="0070C0"/>
                </a:solidFill>
              </a:rPr>
              <a:t>~ </a:t>
            </a:r>
            <a:r>
              <a:rPr lang="ko-KR" altLang="en-US" sz="2400" dirty="0" smtClean="0">
                <a:solidFill>
                  <a:srgbClr val="0070C0"/>
                </a:solidFill>
              </a:rPr>
              <a:t>종착점 전파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4338" name="Picture 2" descr="https://blog.kakaocdn.net/dn/ECAfA/btq4rI9sNJw/K4VP8XFJkJbaONionuOWw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37" y="3754271"/>
            <a:ext cx="5895526" cy="24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5.7.2 </a:t>
            </a:r>
            <a:r>
              <a:rPr lang="ko-KR" altLang="en-US" sz="4000" dirty="0" smtClean="0">
                <a:solidFill>
                  <a:srgbClr val="FFC000"/>
                </a:solidFill>
              </a:rPr>
              <a:t>오차역전법을 적용한 신경망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67882" y="4422833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왜 굳이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list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로 바꿔서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하는거지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?</a:t>
            </a:r>
          </a:p>
          <a:p>
            <a:endParaRPr lang="ko-KR" altLang="en-US" sz="1400" b="1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913772" cy="46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FFC000"/>
                </a:solidFill>
              </a:rPr>
              <a:t>5.7.2 </a:t>
            </a:r>
            <a:r>
              <a:rPr lang="ko-KR" altLang="en-US" sz="4000" dirty="0" smtClean="0">
                <a:solidFill>
                  <a:srgbClr val="FFC000"/>
                </a:solidFill>
              </a:rPr>
              <a:t>오차역전법을 적용한 신경망 구현하기</a:t>
            </a:r>
            <a:endParaRPr lang="ko-KR" altLang="en-US" sz="4000" dirty="0">
              <a:solidFill>
                <a:srgbClr val="FFC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간단 </a:t>
            </a:r>
            <a:r>
              <a:rPr lang="en-US" altLang="ko-KR" dirty="0" smtClean="0">
                <a:solidFill>
                  <a:srgbClr val="0070C0"/>
                </a:solidFill>
              </a:rPr>
              <a:t>vs </a:t>
            </a:r>
            <a:r>
              <a:rPr lang="ko-KR" altLang="en-US" dirty="0" smtClean="0">
                <a:solidFill>
                  <a:srgbClr val="0070C0"/>
                </a:solidFill>
              </a:rPr>
              <a:t>복잡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3" y="2584450"/>
            <a:ext cx="5568968" cy="2120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01" y="1690688"/>
            <a:ext cx="5913772" cy="462886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6342" y="3657600"/>
            <a:ext cx="3531269" cy="2707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20561" y="3132336"/>
            <a:ext cx="167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</a:rPr>
              <a:t>Analytic Gradient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861050" y="1905000"/>
            <a:ext cx="2755900" cy="28575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62091"/>
          <a:stretch/>
        </p:blipFill>
        <p:spPr>
          <a:xfrm>
            <a:off x="9214501" y="4394487"/>
            <a:ext cx="2977499" cy="485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874" y="4824712"/>
            <a:ext cx="1953126" cy="4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5.7.3 </a:t>
            </a:r>
            <a:r>
              <a:rPr lang="ko-KR" altLang="en-US" sz="3600" dirty="0" smtClean="0">
                <a:solidFill>
                  <a:srgbClr val="FF0000"/>
                </a:solidFill>
              </a:rPr>
              <a:t>오차역전파법으로 구한 기울기 검증하기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기울기 확인</a:t>
            </a:r>
            <a:r>
              <a:rPr lang="en-US" altLang="ko-KR" dirty="0" smtClean="0">
                <a:solidFill>
                  <a:srgbClr val="0070C0"/>
                </a:solidFill>
              </a:rPr>
              <a:t>gradient check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0193"/>
            <a:ext cx="975366" cy="12137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4661"/>
          <a:stretch/>
        </p:blipFill>
        <p:spPr>
          <a:xfrm>
            <a:off x="1111456" y="2338913"/>
            <a:ext cx="5525458" cy="425506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15629" y="4584879"/>
            <a:ext cx="359768" cy="2724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076745" y="5911403"/>
            <a:ext cx="542218" cy="21250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35272"/>
          <a:stretch/>
        </p:blipFill>
        <p:spPr>
          <a:xfrm>
            <a:off x="7138769" y="3842474"/>
            <a:ext cx="4488287" cy="96331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4817" y="6143995"/>
            <a:ext cx="840579" cy="16790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4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</a:rPr>
              <a:t>5.7.3 </a:t>
            </a:r>
            <a:r>
              <a:rPr lang="ko-KR" altLang="en-US" sz="3600" dirty="0">
                <a:solidFill>
                  <a:srgbClr val="FFC000"/>
                </a:solidFill>
              </a:rPr>
              <a:t>오차역전파법으로 구한 기울기 검증하기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8" y="1527069"/>
            <a:ext cx="2609984" cy="40959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21" y="1527069"/>
            <a:ext cx="2349621" cy="42293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3215" t="9313" r="11539"/>
          <a:stretch/>
        </p:blipFill>
        <p:spPr>
          <a:xfrm>
            <a:off x="3019968" y="1467098"/>
            <a:ext cx="6152064" cy="50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5.7.4 </a:t>
            </a:r>
            <a:r>
              <a:rPr lang="ko-KR" altLang="en-US" sz="3600" dirty="0" smtClean="0"/>
              <a:t>오차역전파법을 사용한 학습 구현하기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041"/>
            <a:ext cx="6618513" cy="393075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56803" y="3827018"/>
            <a:ext cx="323850" cy="28143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10" y="1231693"/>
            <a:ext cx="5448580" cy="402610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256803" y="4946650"/>
            <a:ext cx="3105150" cy="4064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-32164" r="7927" b="-35500"/>
          <a:stretch/>
        </p:blipFill>
        <p:spPr>
          <a:xfrm>
            <a:off x="10944032" y="1520825"/>
            <a:ext cx="1143194" cy="19984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806624" y="4028702"/>
            <a:ext cx="2369415" cy="3019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5.7.4 </a:t>
            </a:r>
            <a:r>
              <a:rPr lang="ko-KR" altLang="en-US" sz="3600" dirty="0" smtClean="0"/>
              <a:t>오차역전파법을 사용한 학습 구현하기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041"/>
            <a:ext cx="6618513" cy="393075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56803" y="3827018"/>
            <a:ext cx="323850" cy="28143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10" y="1231693"/>
            <a:ext cx="5448580" cy="402610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256803" y="4946650"/>
            <a:ext cx="3105150" cy="4064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-32164" r="7927" b="-35500"/>
          <a:stretch/>
        </p:blipFill>
        <p:spPr>
          <a:xfrm>
            <a:off x="10944032" y="1520825"/>
            <a:ext cx="1143194" cy="19984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806624" y="4028702"/>
            <a:ext cx="2369415" cy="30199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t="54184"/>
          <a:stretch/>
        </p:blipFill>
        <p:spPr>
          <a:xfrm>
            <a:off x="5726641" y="4902541"/>
            <a:ext cx="2451662" cy="17661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285" y="4508432"/>
            <a:ext cx="2565335" cy="21602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628410" y="6411519"/>
            <a:ext cx="2759939" cy="3067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4681" y="4458845"/>
            <a:ext cx="2931919" cy="3067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3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5.1.2 </a:t>
            </a:r>
            <a:r>
              <a:rPr lang="ko-KR" altLang="en-US" dirty="0" smtClean="0"/>
              <a:t>국소적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국소적</a:t>
            </a:r>
            <a:r>
              <a:rPr lang="en-US" altLang="ko-KR" dirty="0" smtClean="0">
                <a:solidFill>
                  <a:srgbClr val="0070C0"/>
                </a:solidFill>
              </a:rPr>
              <a:t>‘ : </a:t>
            </a:r>
            <a:r>
              <a:rPr lang="ko-KR" altLang="en-US" dirty="0" smtClean="0">
                <a:solidFill>
                  <a:srgbClr val="0070C0"/>
                </a:solidFill>
              </a:rPr>
              <a:t>자신과 직접 관계된 작은 범위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solidFill>
                  <a:srgbClr val="0070C0"/>
                </a:solidFill>
              </a:rPr>
              <a:t>국소적 계산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전체에서 어떤 일이 벌어지든 상관없이 자신과 관계된 정보 결과로 출력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계산 그래프 특징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자신 관련 연산 외에 다른 것 신경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어떻게 도출되었는지 몰라도 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복잡한 계산 가능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복잡한 계산도 분해하면 단순한 계산으로 구성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9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5.1.3 </a:t>
            </a:r>
            <a:r>
              <a:rPr lang="ko-KR" altLang="en-US" dirty="0" smtClean="0"/>
              <a:t>왜 계산 그래프로 푸는가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전체가 아무리 복잡해도 각 노드에서는 단순한 계산에 집중하여 문제를 단순화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중간 계산 결과 공유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미분 효율적 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굵은 선</a:t>
            </a:r>
            <a:r>
              <a:rPr lang="en-US" altLang="ko-KR" dirty="0" smtClean="0">
                <a:solidFill>
                  <a:srgbClr val="0070C0"/>
                </a:solidFill>
              </a:rPr>
              <a:t>) : ‘</a:t>
            </a:r>
            <a:r>
              <a:rPr lang="ko-KR" altLang="en-US" dirty="0" smtClean="0">
                <a:solidFill>
                  <a:srgbClr val="0070C0"/>
                </a:solidFill>
              </a:rPr>
              <a:t>국소적 미분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</a:p>
        </p:txBody>
      </p:sp>
      <p:pic>
        <p:nvPicPr>
          <p:cNvPr id="20484" name="Picture 4" descr="https://blog.kakaocdn.net/dn/ctTMTs/btq4q3MW79v/tASA6fBkcLUHpH0e9nqVf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82" y="4252881"/>
            <a:ext cx="6889237" cy="22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err="1" smtClean="0"/>
              <a:t>연쇄법칙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국소적 미분 전달의 원리</a:t>
            </a:r>
            <a:r>
              <a:rPr lang="en-US" altLang="ko-KR" dirty="0" smtClean="0">
                <a:solidFill>
                  <a:srgbClr val="0070C0"/>
                </a:solidFill>
              </a:rPr>
              <a:t>, chain rule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계산 그래프의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국소적 미분 전달의 원리</a:t>
            </a:r>
            <a:r>
              <a:rPr lang="en-US" altLang="ko-KR" dirty="0" smtClean="0">
                <a:solidFill>
                  <a:srgbClr val="0070C0"/>
                </a:solidFill>
              </a:rPr>
              <a:t>, chain rule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국소적 미분을 구한 후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그것을 상류에서 전달된 </a:t>
            </a:r>
            <a:r>
              <a:rPr lang="en-US" altLang="ko-KR" dirty="0" smtClean="0">
                <a:solidFill>
                  <a:srgbClr val="0070C0"/>
                </a:solidFill>
              </a:rPr>
              <a:t>E </a:t>
            </a:r>
            <a:r>
              <a:rPr lang="ko-KR" altLang="en-US" dirty="0" smtClean="0">
                <a:solidFill>
                  <a:srgbClr val="0070C0"/>
                </a:solidFill>
              </a:rPr>
              <a:t>값을 곱해서 앞쪽 노드로 전달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1506" name="Picture 2" descr="https://blog.kakaocdn.net/dn/pgceg/btq4p4yS538/ZMY0o0vYqltqG0eMBhnF9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60" y="4137406"/>
            <a:ext cx="4361279" cy="169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800889" y="4823614"/>
            <a:ext cx="544363" cy="11864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연쇄법칙이란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합성 함수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여러 함수로 구성된 함수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합성 함수</a:t>
            </a:r>
            <a:r>
              <a:rPr lang="en-US" altLang="ko-KR" dirty="0" smtClean="0">
                <a:solidFill>
                  <a:srgbClr val="0070C0"/>
                </a:solidFill>
              </a:rPr>
              <a:t>)’ = </a:t>
            </a:r>
            <a:r>
              <a:rPr lang="ko-KR" altLang="en-US" dirty="0" smtClean="0">
                <a:solidFill>
                  <a:srgbClr val="0070C0"/>
                </a:solidFill>
              </a:rPr>
              <a:t>구성하는 각 함수의 미분의 곱으로 나타냄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23554" name="Picture 2" descr="미분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t="17520" r="40329" b="51653"/>
          <a:stretch/>
        </p:blipFill>
        <p:spPr bwMode="auto">
          <a:xfrm>
            <a:off x="3053625" y="3011849"/>
            <a:ext cx="1616566" cy="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blog.kakaocdn.net/dn/cX497u/btq4oQgMXUI/KCBpSZXHF3iTWkXEUMy240/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79" y="3084194"/>
            <a:ext cx="3370741" cy="5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952172" y="3448945"/>
            <a:ext cx="306845" cy="23090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59017" y="3094097"/>
            <a:ext cx="306845" cy="23090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104572" y="3601345"/>
            <a:ext cx="306845" cy="23090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2067</Words>
  <Application>Microsoft Office PowerPoint</Application>
  <PresentationFormat>와이드스크린</PresentationFormat>
  <Paragraphs>298</Paragraphs>
  <Slides>45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-apple-system</vt:lpstr>
      <vt:lpstr>Spoqa Han Sans</vt:lpstr>
      <vt:lpstr>맑은 고딕</vt:lpstr>
      <vt:lpstr>Arial</vt:lpstr>
      <vt:lpstr>Cambria Math</vt:lpstr>
      <vt:lpstr>Wingdings</vt:lpstr>
      <vt:lpstr>Office 테마</vt:lpstr>
      <vt:lpstr>밑바닥부터 시작하는 딥러닝 -사이토 고키-  황의지</vt:lpstr>
      <vt:lpstr>CHAPTER 5. 오차역전파법</vt:lpstr>
      <vt:lpstr>5.1 계산 그래프</vt:lpstr>
      <vt:lpstr>5.1.1 계산 그래프로 풀다</vt:lpstr>
      <vt:lpstr>5.1.2 국소적 계산</vt:lpstr>
      <vt:lpstr>5.1.3 왜 계산 그래프로 푸는가?</vt:lpstr>
      <vt:lpstr>5.2 연쇄법칙</vt:lpstr>
      <vt:lpstr>5.2.1 계산 그래프의 역전파</vt:lpstr>
      <vt:lpstr>5.2.2 연쇄법칙이란?</vt:lpstr>
      <vt:lpstr>5.2.3 연쇄법칙과 계산 그래프</vt:lpstr>
      <vt:lpstr>5.3.1 덧셈 노드의 역전파</vt:lpstr>
      <vt:lpstr>5.3.2 곱셈 노드의 역전파</vt:lpstr>
      <vt:lpstr>5.3.3 사과 쇼핑의 예</vt:lpstr>
      <vt:lpstr>5.4 단순한 계층 구현하기</vt:lpstr>
      <vt:lpstr>5.4.1 곱셈 계층</vt:lpstr>
      <vt:lpstr>5.4.1 곱셈 계층</vt:lpstr>
      <vt:lpstr>5.4.2 덧셈 계층</vt:lpstr>
      <vt:lpstr>5.4.2 덧셈 계층</vt:lpstr>
      <vt:lpstr>5.5 활성화 함수 계층 구현하기</vt:lpstr>
      <vt:lpstr>5.5.1 ReLu 계층</vt:lpstr>
      <vt:lpstr>5.5.1 ReLu 계층</vt:lpstr>
      <vt:lpstr>5.5.1 ReLu 계층</vt:lpstr>
      <vt:lpstr>5.5.2 Sigmoid 계층 - 1</vt:lpstr>
      <vt:lpstr>5.5.2 Sigmoid 계층 - 2</vt:lpstr>
      <vt:lpstr>5.5.2 Sigmoid 계층 - 3</vt:lpstr>
      <vt:lpstr>5.5.2 Sigmoid 계층 - 4</vt:lpstr>
      <vt:lpstr>5.5.1 ReLu 계층</vt:lpstr>
      <vt:lpstr>5.6.1 Affine/Softmax 계층 구현하기</vt:lpstr>
      <vt:lpstr>5.6.2 배치용 Affine 계층</vt:lpstr>
      <vt:lpstr>5.6.2 배치용 Affine 계층</vt:lpstr>
      <vt:lpstr>5.6.2 배치용 Affine 계층</vt:lpstr>
      <vt:lpstr>5.6.3 Softmax-with-loss 계층</vt:lpstr>
      <vt:lpstr>5.6.3 Softmax-with-loss 계층</vt:lpstr>
      <vt:lpstr>5.6.3 Softmax-with-loss 계층</vt:lpstr>
      <vt:lpstr>PowerPoint 프레젠테이션</vt:lpstr>
      <vt:lpstr>5.7.2 오차역전법을 적용한 신경망 구현하기</vt:lpstr>
      <vt:lpstr>5.7.2 오차역전법을 적용한 신경망 구현하기</vt:lpstr>
      <vt:lpstr>5.7.2 오차역전법을 적용한 신경망 구현하기</vt:lpstr>
      <vt:lpstr>5.7.2 오차역전법을 적용한 신경망 구현하기</vt:lpstr>
      <vt:lpstr>5.7.2 오차역전법을 적용한 신경망 구현하기</vt:lpstr>
      <vt:lpstr>5.7.2 오차역전법을 적용한 신경망 구현하기</vt:lpstr>
      <vt:lpstr>5.7.3 오차역전파법으로 구한 기울기 검증하기</vt:lpstr>
      <vt:lpstr>5.7.3 오차역전파법으로 구한 기울기 검증하기</vt:lpstr>
      <vt:lpstr>5.7.4 오차역전파법을 사용한 학습 구현하기</vt:lpstr>
      <vt:lpstr>5.7.4 오차역전파법을 사용한 학습 구현하기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383</cp:revision>
  <dcterms:created xsi:type="dcterms:W3CDTF">2024-01-23T12:02:33Z</dcterms:created>
  <dcterms:modified xsi:type="dcterms:W3CDTF">2024-02-19T07:55:03Z</dcterms:modified>
</cp:coreProperties>
</file>